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4" r:id="rId12"/>
    <p:sldId id="259" r:id="rId13"/>
    <p:sldId id="260" r:id="rId14"/>
    <p:sldId id="261" r:id="rId15"/>
    <p:sldId id="262" r:id="rId16"/>
    <p:sldId id="26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D60000"/>
    <a:srgbClr val="F6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步驟一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列印單位財產初盤表</a:t>
          </a:r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/>
            <a:t>簽章</a:t>
          </a:r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0" presStyleCnt="1" custScaleX="72723" custLinFactNeighborX="-11478" custLinFactNeighborY="-1608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0" presStyleCnt="1" custScaleX="95228" custLinFactNeighborX="-17904" custLinFactNeighborY="4124">
        <dgm:presLayoutVars>
          <dgm:bulletEnabled val="1"/>
        </dgm:presLayoutVars>
      </dgm:prSet>
      <dgm:spPr/>
    </dgm:pt>
  </dgm:ptLst>
  <dgm:cxnLst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DAD7A3FD-BDFC-4C65-B7CD-503B2D01A4E7}" srcId="{460EEF7C-71C7-4FDD-99A7-881D57221B07}" destId="{D99C824B-A182-461D-A203-755F343D43A3}" srcOrd="0" destOrd="0" parTransId="{8361C590-BE41-4622-86F4-0B3C324561AF}" sibTransId="{A786476E-6678-4C96-9867-12F3CD793799}"/>
    <dgm:cxn modelId="{8B8D1658-708D-4418-81D6-6941862F85AE}" type="presParOf" srcId="{90F96E3C-3962-4CBB-B4D0-513D61555B99}" destId="{F305245A-C7C9-4A79-89BE-0D4AF9FEEA74}" srcOrd="0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0" presStyleCnt="1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0" presStyleCnt="1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60ED1C7A-2EDC-4135-BD16-926E35B42A5B}" srcId="{460EEF7C-71C7-4FDD-99A7-881D57221B07}" destId="{6CCA240F-C6E4-4DDD-B97A-7ACD9AC38951}" srcOrd="0" destOrd="0" parTransId="{735313C2-E1B6-4003-8F93-9E77C2F001AD}" sibTransId="{0BE23A94-C3A3-4351-AE70-B748D1F5CED7}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95C97DCE-2996-4A25-B422-687F256BB2CA}" type="presParOf" srcId="{90F96E3C-3962-4CBB-B4D0-513D61555B99}" destId="{CFCB8752-EE61-4D9B-A35D-01EFF6543B1B}" srcOrd="0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步驟二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彙整各保管人繳回之盤點表</a:t>
          </a:r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115744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步驟三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填報</a:t>
          </a:r>
          <a:r>
            <a:rPr lang="en-US" altLang="zh-TW" dirty="0"/>
            <a:t>【</a:t>
          </a:r>
          <a:r>
            <a:rPr lang="zh-TW" altLang="en-US" dirty="0"/>
            <a:t>自主盤點紀錄表</a:t>
          </a:r>
          <a:r>
            <a:rPr lang="en-US" altLang="zh-TW" dirty="0"/>
            <a:t>】</a:t>
          </a:r>
          <a:endParaRPr lang="zh-TW" altLang="en-US" dirty="0"/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99334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步驟三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填報</a:t>
          </a:r>
          <a:r>
            <a:rPr lang="en-US" altLang="zh-TW" dirty="0"/>
            <a:t>【</a:t>
          </a:r>
          <a:r>
            <a:rPr lang="zh-TW" altLang="en-US" dirty="0"/>
            <a:t>自主盤點紀錄表</a:t>
          </a:r>
          <a:r>
            <a:rPr lang="en-US" altLang="zh-TW" dirty="0"/>
            <a:t>】- </a:t>
          </a:r>
          <a:r>
            <a:rPr lang="zh-TW" altLang="en-US" dirty="0"/>
            <a:t>參考資料</a:t>
          </a:r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142365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步驟三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填報</a:t>
          </a:r>
          <a:r>
            <a:rPr lang="en-US" altLang="zh-TW" dirty="0"/>
            <a:t>【</a:t>
          </a:r>
          <a:r>
            <a:rPr lang="zh-TW" altLang="en-US" dirty="0"/>
            <a:t>自主盤點紀錄表</a:t>
          </a:r>
          <a:r>
            <a:rPr lang="en-US" altLang="zh-TW" dirty="0"/>
            <a:t>】</a:t>
          </a:r>
          <a:endParaRPr lang="zh-TW" altLang="en-US" dirty="0"/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99334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步驟四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繳回</a:t>
          </a:r>
          <a:r>
            <a:rPr lang="en-US" altLang="zh-TW" dirty="0">
              <a:solidFill>
                <a:srgbClr val="FF0000"/>
              </a:solidFill>
            </a:rPr>
            <a:t>【</a:t>
          </a:r>
          <a:r>
            <a:rPr lang="zh-TW" altLang="en-US" dirty="0">
              <a:solidFill>
                <a:srgbClr val="FF0000"/>
              </a:solidFill>
            </a:rPr>
            <a:t>自主盤點紀錄表</a:t>
          </a:r>
          <a:r>
            <a:rPr lang="en-US" altLang="zh-TW" dirty="0">
              <a:solidFill>
                <a:srgbClr val="FF0000"/>
              </a:solidFill>
            </a:rPr>
            <a:t>】</a:t>
          </a:r>
          <a:r>
            <a:rPr lang="zh-TW" altLang="en-US" dirty="0">
              <a:solidFill>
                <a:srgbClr val="FF0000"/>
              </a:solidFill>
            </a:rPr>
            <a:t>、</a:t>
          </a:r>
          <a:r>
            <a:rPr lang="en-US" altLang="zh-TW" dirty="0">
              <a:solidFill>
                <a:srgbClr val="FF0000"/>
              </a:solidFill>
            </a:rPr>
            <a:t>【</a:t>
          </a:r>
          <a:r>
            <a:rPr lang="zh-TW" altLang="en-US" dirty="0">
              <a:solidFill>
                <a:srgbClr val="FF0000"/>
              </a:solidFill>
            </a:rPr>
            <a:t>單位所有已簽章盤點完成之盤點表</a:t>
          </a:r>
          <a:r>
            <a:rPr lang="en-US" altLang="zh-TW" dirty="0">
              <a:solidFill>
                <a:srgbClr val="FF0000"/>
              </a:solidFill>
            </a:rPr>
            <a:t>】</a:t>
          </a:r>
          <a:endParaRPr lang="zh-TW" altLang="en-US" dirty="0"/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2054" custLinFactNeighborX="-825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235062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endParaRPr lang="zh-TW" altLang="en-US" sz="2000" dirty="0"/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簽章</a:t>
          </a:r>
          <a:endParaRPr lang="zh-TW" altLang="en-US" sz="2000" dirty="0"/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4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4" custScaleX="94208" custLinFactNeighborX="-17566" custLinFactNeighborY="5517">
        <dgm:presLayoutVars>
          <dgm:bulletEnabled val="1"/>
        </dgm:presLayoutVars>
      </dgm:prSet>
      <dgm:spPr/>
    </dgm:pt>
    <dgm:pt modelId="{D78B8B1F-CAE6-41FA-B1C2-1AEB62D2FC61}" type="pres">
      <dgm:prSet presAssocID="{E9C8A2D8-1E1F-4BC3-871B-714D7F36A82E}" presName="spacing" presStyleCnt="0"/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1" presStyleCnt="4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1" presStyleCnt="4" custScaleX="94518" custLinFactNeighborX="-17671" custLinFactNeighborY="4498">
        <dgm:presLayoutVars>
          <dgm:bulletEnabled val="1"/>
        </dgm:presLayoutVars>
      </dgm:prSet>
      <dgm:spPr/>
    </dgm:pt>
    <dgm:pt modelId="{AD4595DE-A1B7-44BC-B813-3384539A4A8C}" type="pres">
      <dgm:prSet presAssocID="{F2839B45-C28C-4BF6-BE02-5C03D138FE5C}" presName="spacing" presStyleCnt="0"/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2" presStyleCnt="4" custScaleX="72723" custLinFactNeighborX="-36079" custLinFactNeighborY="3556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2" presStyleCnt="4" custScaleX="95228" custLinFactNeighborX="-17904" custLinFactNeighborY="4124">
        <dgm:presLayoutVars>
          <dgm:bulletEnabled val="1"/>
        </dgm:presLayoutVars>
      </dgm:prSet>
      <dgm:spPr/>
    </dgm:pt>
    <dgm:pt modelId="{13A21C5B-5FEA-4853-85B8-076D5AB1D976}" type="pres">
      <dgm:prSet presAssocID="{A786476E-6678-4C96-9867-12F3CD793799}" presName="spacing" presStyleCnt="0"/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3" presStyleCnt="4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3" presStyleCnt="4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0ED1C7A-2EDC-4135-BD16-926E35B42A5B}" srcId="{460EEF7C-71C7-4FDD-99A7-881D57221B07}" destId="{6CCA240F-C6E4-4DDD-B97A-7ACD9AC38951}" srcOrd="3" destOrd="0" parTransId="{735313C2-E1B6-4003-8F93-9E77C2F001AD}" sibTransId="{0BE23A94-C3A3-4351-AE70-B748D1F5CED7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0B7D839B-C26F-4B41-B412-6BFDB22781A4}" srcId="{460EEF7C-71C7-4FDD-99A7-881D57221B07}" destId="{5A167D1A-C388-4CE9-A135-15558F614F8E}" srcOrd="1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DAD7A3FD-BDFC-4C65-B7CD-503B2D01A4E7}" srcId="{460EEF7C-71C7-4FDD-99A7-881D57221B07}" destId="{D99C824B-A182-461D-A203-755F343D43A3}" srcOrd="2" destOrd="0" parTransId="{8361C590-BE41-4622-86F4-0B3C324561AF}" sibTransId="{A786476E-6678-4C96-9867-12F3CD793799}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  <dgm:cxn modelId="{904E3FD5-1465-4C7A-96D4-841DBB7E51EC}" type="presParOf" srcId="{90F96E3C-3962-4CBB-B4D0-513D61555B99}" destId="{D78B8B1F-CAE6-41FA-B1C2-1AEB62D2FC61}" srcOrd="1" destOrd="0" presId="urn:microsoft.com/office/officeart/2005/8/layout/vList6"/>
    <dgm:cxn modelId="{2CA5CB33-DA66-4F79-8C96-1DCCDE1A7DCB}" type="presParOf" srcId="{90F96E3C-3962-4CBB-B4D0-513D61555B99}" destId="{7C768DA2-88AE-401D-8654-B568BF14FA85}" srcOrd="2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  <dgm:cxn modelId="{3D610BA5-6CBD-498C-84B8-7BD4C4B55428}" type="presParOf" srcId="{90F96E3C-3962-4CBB-B4D0-513D61555B99}" destId="{AD4595DE-A1B7-44BC-B813-3384539A4A8C}" srcOrd="3" destOrd="0" presId="urn:microsoft.com/office/officeart/2005/8/layout/vList6"/>
    <dgm:cxn modelId="{8B8D1658-708D-4418-81D6-6941862F85AE}" type="presParOf" srcId="{90F96E3C-3962-4CBB-B4D0-513D61555B99}" destId="{F305245A-C7C9-4A79-89BE-0D4AF9FEEA74}" srcOrd="4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  <dgm:cxn modelId="{8CD6BB6E-6F00-42B4-A2EA-C3855C250FE7}" type="presParOf" srcId="{90F96E3C-3962-4CBB-B4D0-513D61555B99}" destId="{13A21C5B-5FEA-4853-85B8-076D5AB1D976}" srcOrd="5" destOrd="0" presId="urn:microsoft.com/office/officeart/2005/8/layout/vList6"/>
    <dgm:cxn modelId="{95C97DCE-2996-4A25-B422-687F256BB2CA}" type="presParOf" srcId="{90F96E3C-3962-4CBB-B4D0-513D61555B99}" destId="{CFCB8752-EE61-4D9B-A35D-01EFF6543B1B}" srcOrd="6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1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1" custScaleX="94208" custLinFactNeighborX="-17566" custLinFactNeighborY="5517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dirty="0">
            <a:solidFill>
              <a:srgbClr val="FF0000"/>
            </a:solidFill>
          </a:endParaRPr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0" presStyleCnt="1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0" presStyleCnt="1" custScaleX="94518" custLinFactNeighborX="-17671" custLinFactNeighborY="4498">
        <dgm:presLayoutVars>
          <dgm:bulletEnabled val="1"/>
        </dgm:presLayoutVars>
      </dgm:prSet>
      <dgm:spPr/>
    </dgm:pt>
  </dgm:ptLst>
  <dgm:cxnLst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0B7D839B-C26F-4B41-B412-6BFDB22781A4}" srcId="{460EEF7C-71C7-4FDD-99A7-881D57221B07}" destId="{5A167D1A-C388-4CE9-A135-15558F614F8E}" srcOrd="0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2CA5CB33-DA66-4F79-8C96-1DCCDE1A7DCB}" type="presParOf" srcId="{90F96E3C-3962-4CBB-B4D0-513D61555B99}" destId="{7C768DA2-88AE-401D-8654-B568BF14FA85}" srcOrd="0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875999" y="0"/>
          <a:ext cx="2813999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100" kern="1200" dirty="0"/>
            <a:t> 列印單位財產初盤表</a:t>
          </a:r>
        </a:p>
      </dsp:txBody>
      <dsp:txXfrm>
        <a:off x="1875999" y="79363"/>
        <a:ext cx="2575910" cy="476179"/>
      </dsp:txXfrm>
    </dsp:sp>
    <dsp:sp modelId="{BFDB39BE-20B1-48C9-943C-23E55D354588}">
      <dsp:nvSpPr>
        <dsp:cNvPr id="0" name=""/>
        <dsp:cNvSpPr/>
      </dsp:nvSpPr>
      <dsp:spPr>
        <a:xfrm>
          <a:off x="0" y="0"/>
          <a:ext cx="1875999" cy="6349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步驟一</a:t>
          </a:r>
        </a:p>
      </dsp:txBody>
      <dsp:txXfrm>
        <a:off x="30994" y="30994"/>
        <a:ext cx="1814011" cy="5729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1FED8-DDA2-444F-A067-4867F00A92AB}">
      <dsp:nvSpPr>
        <dsp:cNvPr id="0" name=""/>
        <dsp:cNvSpPr/>
      </dsp:nvSpPr>
      <dsp:spPr>
        <a:xfrm>
          <a:off x="2982016" y="619"/>
          <a:ext cx="5913073" cy="633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/>
            <a:t>簽章</a:t>
          </a:r>
        </a:p>
      </dsp:txBody>
      <dsp:txXfrm>
        <a:off x="2982016" y="79829"/>
        <a:ext cx="5675444" cy="475258"/>
      </dsp:txXfrm>
    </dsp:sp>
    <dsp:sp modelId="{A54F7DEB-7596-4ED9-BA7F-F754126E39BF}">
      <dsp:nvSpPr>
        <dsp:cNvPr id="0" name=""/>
        <dsp:cNvSpPr/>
      </dsp:nvSpPr>
      <dsp:spPr>
        <a:xfrm>
          <a:off x="20" y="0"/>
          <a:ext cx="3010434" cy="63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30954" y="30934"/>
        <a:ext cx="2948566" cy="5718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5068-AB46-4883-80DF-BECC48BB46ED}">
      <dsp:nvSpPr>
        <dsp:cNvPr id="0" name=""/>
        <dsp:cNvSpPr/>
      </dsp:nvSpPr>
      <dsp:spPr>
        <a:xfrm>
          <a:off x="2995107" y="662"/>
          <a:ext cx="5899971" cy="6776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300" kern="1200" dirty="0"/>
            <a:t> 交回給各單位財物經管人彙整</a:t>
          </a:r>
        </a:p>
      </dsp:txBody>
      <dsp:txXfrm>
        <a:off x="2995107" y="85371"/>
        <a:ext cx="5645843" cy="508256"/>
      </dsp:txXfrm>
    </dsp:sp>
    <dsp:sp modelId="{F5AFA2CE-5B9B-47F5-979A-C24C0DCF5098}">
      <dsp:nvSpPr>
        <dsp:cNvPr id="0" name=""/>
        <dsp:cNvSpPr/>
      </dsp:nvSpPr>
      <dsp:spPr>
        <a:xfrm>
          <a:off x="0" y="662"/>
          <a:ext cx="3004390" cy="6776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33081" y="33743"/>
        <a:ext cx="2938228" cy="611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635696" y="0"/>
          <a:ext cx="3904889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彙整各保管人繳回之盤點表</a:t>
          </a:r>
        </a:p>
      </dsp:txBody>
      <dsp:txXfrm>
        <a:off x="1635696" y="79363"/>
        <a:ext cx="3666800" cy="476179"/>
      </dsp:txXfrm>
    </dsp:sp>
    <dsp:sp modelId="{BFDB39BE-20B1-48C9-943C-23E55D354588}">
      <dsp:nvSpPr>
        <dsp:cNvPr id="0" name=""/>
        <dsp:cNvSpPr/>
      </dsp:nvSpPr>
      <dsp:spPr>
        <a:xfrm>
          <a:off x="82296" y="0"/>
          <a:ext cx="1553399" cy="6349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步驟二</a:t>
          </a:r>
        </a:p>
      </dsp:txBody>
      <dsp:txXfrm>
        <a:off x="113290" y="30994"/>
        <a:ext cx="1491411" cy="572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912510" y="0"/>
          <a:ext cx="3351260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填報</a:t>
          </a:r>
          <a:r>
            <a:rPr lang="en-US" altLang="zh-TW" sz="2200" kern="1200" dirty="0"/>
            <a:t>【</a:t>
          </a:r>
          <a:r>
            <a:rPr lang="zh-TW" altLang="en-US" sz="2200" kern="1200" dirty="0"/>
            <a:t>自主盤點紀錄表</a:t>
          </a:r>
          <a:r>
            <a:rPr lang="en-US" altLang="zh-TW" sz="2200" kern="1200" dirty="0"/>
            <a:t>】</a:t>
          </a:r>
          <a:endParaRPr lang="zh-TW" altLang="en-US" sz="2200" kern="1200" dirty="0"/>
        </a:p>
      </dsp:txBody>
      <dsp:txXfrm>
        <a:off x="1912510" y="79363"/>
        <a:ext cx="3113171" cy="476179"/>
      </dsp:txXfrm>
    </dsp:sp>
    <dsp:sp modelId="{BFDB39BE-20B1-48C9-943C-23E55D354588}">
      <dsp:nvSpPr>
        <dsp:cNvPr id="0" name=""/>
        <dsp:cNvSpPr/>
      </dsp:nvSpPr>
      <dsp:spPr>
        <a:xfrm>
          <a:off x="359110" y="0"/>
          <a:ext cx="1553399" cy="634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步驟三</a:t>
          </a:r>
        </a:p>
      </dsp:txBody>
      <dsp:txXfrm>
        <a:off x="390104" y="30994"/>
        <a:ext cx="1491411" cy="572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619509" y="0"/>
          <a:ext cx="4998027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填報</a:t>
          </a:r>
          <a:r>
            <a:rPr lang="en-US" altLang="zh-TW" sz="2200" kern="1200" dirty="0"/>
            <a:t>【</a:t>
          </a:r>
          <a:r>
            <a:rPr lang="zh-TW" altLang="en-US" sz="2200" kern="1200" dirty="0"/>
            <a:t>自主盤點紀錄表</a:t>
          </a:r>
          <a:r>
            <a:rPr lang="en-US" altLang="zh-TW" sz="2200" kern="1200" dirty="0"/>
            <a:t>】- </a:t>
          </a:r>
          <a:r>
            <a:rPr lang="zh-TW" altLang="en-US" sz="2200" kern="1200" dirty="0"/>
            <a:t>參考資料</a:t>
          </a:r>
        </a:p>
      </dsp:txBody>
      <dsp:txXfrm>
        <a:off x="1619509" y="79363"/>
        <a:ext cx="4759938" cy="476179"/>
      </dsp:txXfrm>
    </dsp:sp>
    <dsp:sp modelId="{BFDB39BE-20B1-48C9-943C-23E55D354588}">
      <dsp:nvSpPr>
        <dsp:cNvPr id="0" name=""/>
        <dsp:cNvSpPr/>
      </dsp:nvSpPr>
      <dsp:spPr>
        <a:xfrm>
          <a:off x="3035" y="0"/>
          <a:ext cx="1616473" cy="634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步驟三</a:t>
          </a:r>
        </a:p>
      </dsp:txBody>
      <dsp:txXfrm>
        <a:off x="34029" y="30994"/>
        <a:ext cx="1554485" cy="572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912510" y="0"/>
          <a:ext cx="3351260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填報</a:t>
          </a:r>
          <a:r>
            <a:rPr lang="en-US" altLang="zh-TW" sz="2200" kern="1200" dirty="0"/>
            <a:t>【</a:t>
          </a:r>
          <a:r>
            <a:rPr lang="zh-TW" altLang="en-US" sz="2200" kern="1200" dirty="0"/>
            <a:t>自主盤點紀錄表</a:t>
          </a:r>
          <a:r>
            <a:rPr lang="en-US" altLang="zh-TW" sz="2200" kern="1200" dirty="0"/>
            <a:t>】</a:t>
          </a:r>
          <a:endParaRPr lang="zh-TW" altLang="en-US" sz="2200" kern="1200" dirty="0"/>
        </a:p>
      </dsp:txBody>
      <dsp:txXfrm>
        <a:off x="1912510" y="79363"/>
        <a:ext cx="3113171" cy="476179"/>
      </dsp:txXfrm>
    </dsp:sp>
    <dsp:sp modelId="{BFDB39BE-20B1-48C9-943C-23E55D354588}">
      <dsp:nvSpPr>
        <dsp:cNvPr id="0" name=""/>
        <dsp:cNvSpPr/>
      </dsp:nvSpPr>
      <dsp:spPr>
        <a:xfrm>
          <a:off x="359110" y="0"/>
          <a:ext cx="1553399" cy="634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步驟三</a:t>
          </a:r>
        </a:p>
      </dsp:txBody>
      <dsp:txXfrm>
        <a:off x="390104" y="30994"/>
        <a:ext cx="1491411" cy="5729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340379" y="0"/>
          <a:ext cx="7599927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繳回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自主盤點紀錄表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單位所有已簽章盤點完成之盤點表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endParaRPr lang="zh-TW" altLang="en-US" sz="2000" kern="1200" dirty="0"/>
        </a:p>
      </dsp:txBody>
      <dsp:txXfrm>
        <a:off x="1340379" y="79363"/>
        <a:ext cx="7361838" cy="476179"/>
      </dsp:txXfrm>
    </dsp:sp>
    <dsp:sp modelId="{BFDB39BE-20B1-48C9-943C-23E55D354588}">
      <dsp:nvSpPr>
        <dsp:cNvPr id="0" name=""/>
        <dsp:cNvSpPr/>
      </dsp:nvSpPr>
      <dsp:spPr>
        <a:xfrm>
          <a:off x="0" y="0"/>
          <a:ext cx="1337536" cy="6349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步驟四</a:t>
          </a:r>
        </a:p>
      </dsp:txBody>
      <dsp:txXfrm>
        <a:off x="30994" y="30994"/>
        <a:ext cx="1275548" cy="5729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3036161" y="33722"/>
          <a:ext cx="584973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3036161" y="108421"/>
        <a:ext cx="5625641" cy="448192"/>
      </dsp:txXfrm>
    </dsp:sp>
    <dsp:sp modelId="{2C4BD868-757F-4C89-8727-D93C77503091}">
      <dsp:nvSpPr>
        <dsp:cNvPr id="0" name=""/>
        <dsp:cNvSpPr/>
      </dsp:nvSpPr>
      <dsp:spPr>
        <a:xfrm>
          <a:off x="0" y="14922"/>
          <a:ext cx="3027406" cy="5975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29172" y="44094"/>
        <a:ext cx="2969062" cy="539246"/>
      </dsp:txXfrm>
    </dsp:sp>
    <dsp:sp modelId="{14626225-2376-4DBC-9A02-34337E6DB98E}">
      <dsp:nvSpPr>
        <dsp:cNvPr id="0" name=""/>
        <dsp:cNvSpPr/>
      </dsp:nvSpPr>
      <dsp:spPr>
        <a:xfrm>
          <a:off x="3015505" y="684982"/>
          <a:ext cx="586898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endParaRPr lang="zh-TW" altLang="en-US" sz="2000" kern="1200" dirty="0"/>
        </a:p>
      </dsp:txBody>
      <dsp:txXfrm>
        <a:off x="3015505" y="759681"/>
        <a:ext cx="5644891" cy="448192"/>
      </dsp:txXfrm>
    </dsp:sp>
    <dsp:sp modelId="{AC60643B-9829-4DC9-90BB-A0A1AEC7AE0A}">
      <dsp:nvSpPr>
        <dsp:cNvPr id="0" name=""/>
        <dsp:cNvSpPr/>
      </dsp:nvSpPr>
      <dsp:spPr>
        <a:xfrm>
          <a:off x="1448" y="665184"/>
          <a:ext cx="3014035" cy="597590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0620" y="694356"/>
        <a:ext cx="2955691" cy="539246"/>
      </dsp:txXfrm>
    </dsp:sp>
    <dsp:sp modelId="{35F1FED8-DDA2-444F-A067-4867F00A92AB}">
      <dsp:nvSpPr>
        <dsp:cNvPr id="0" name=""/>
        <dsp:cNvSpPr/>
      </dsp:nvSpPr>
      <dsp:spPr>
        <a:xfrm>
          <a:off x="2982016" y="1340096"/>
          <a:ext cx="5913073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簽章</a:t>
          </a:r>
          <a:endParaRPr lang="zh-TW" altLang="en-US" sz="2000" kern="1200" dirty="0"/>
        </a:p>
      </dsp:txBody>
      <dsp:txXfrm>
        <a:off x="2982016" y="1414795"/>
        <a:ext cx="5688977" cy="448192"/>
      </dsp:txXfrm>
    </dsp:sp>
    <dsp:sp modelId="{A54F7DEB-7596-4ED9-BA7F-F754126E39BF}">
      <dsp:nvSpPr>
        <dsp:cNvPr id="0" name=""/>
        <dsp:cNvSpPr/>
      </dsp:nvSpPr>
      <dsp:spPr>
        <a:xfrm>
          <a:off x="0" y="1336702"/>
          <a:ext cx="3010434" cy="597590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29172" y="1365874"/>
        <a:ext cx="2952090" cy="539246"/>
      </dsp:txXfrm>
    </dsp:sp>
    <dsp:sp modelId="{7CF85068-AB46-4883-80DF-BECC48BB46ED}">
      <dsp:nvSpPr>
        <dsp:cNvPr id="0" name=""/>
        <dsp:cNvSpPr/>
      </dsp:nvSpPr>
      <dsp:spPr>
        <a:xfrm>
          <a:off x="2995107" y="1973554"/>
          <a:ext cx="5899971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交回給各單位財物經管人彙整</a:t>
          </a:r>
        </a:p>
      </dsp:txBody>
      <dsp:txXfrm>
        <a:off x="2995107" y="2048253"/>
        <a:ext cx="5675875" cy="448192"/>
      </dsp:txXfrm>
    </dsp:sp>
    <dsp:sp modelId="{F5AFA2CE-5B9B-47F5-979A-C24C0DCF5098}">
      <dsp:nvSpPr>
        <dsp:cNvPr id="0" name=""/>
        <dsp:cNvSpPr/>
      </dsp:nvSpPr>
      <dsp:spPr>
        <a:xfrm>
          <a:off x="0" y="1973554"/>
          <a:ext cx="3004390" cy="59759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29172" y="2002726"/>
        <a:ext cx="2946046" cy="5392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1995294" y="602"/>
          <a:ext cx="3844310" cy="6161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1995294" y="77616"/>
        <a:ext cx="3613270" cy="462081"/>
      </dsp:txXfrm>
    </dsp:sp>
    <dsp:sp modelId="{2C4BD868-757F-4C89-8727-D93C77503091}">
      <dsp:nvSpPr>
        <dsp:cNvPr id="0" name=""/>
        <dsp:cNvSpPr/>
      </dsp:nvSpPr>
      <dsp:spPr>
        <a:xfrm>
          <a:off x="0" y="602"/>
          <a:ext cx="1989540" cy="616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30076" y="30678"/>
        <a:ext cx="1929388" cy="5559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26225-2376-4DBC-9A02-34337E6DB98E}">
      <dsp:nvSpPr>
        <dsp:cNvPr id="0" name=""/>
        <dsp:cNvSpPr/>
      </dsp:nvSpPr>
      <dsp:spPr>
        <a:xfrm>
          <a:off x="3015505" y="660"/>
          <a:ext cx="5868987" cy="675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kern="1200" dirty="0">
            <a:solidFill>
              <a:srgbClr val="FF0000"/>
            </a:solidFill>
          </a:endParaRPr>
        </a:p>
      </dsp:txBody>
      <dsp:txXfrm>
        <a:off x="3015505" y="85079"/>
        <a:ext cx="5615731" cy="506512"/>
      </dsp:txXfrm>
    </dsp:sp>
    <dsp:sp modelId="{AC60643B-9829-4DC9-90BB-A0A1AEC7AE0A}">
      <dsp:nvSpPr>
        <dsp:cNvPr id="0" name=""/>
        <dsp:cNvSpPr/>
      </dsp:nvSpPr>
      <dsp:spPr>
        <a:xfrm>
          <a:off x="1448" y="660"/>
          <a:ext cx="3014035" cy="675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4416" y="33628"/>
        <a:ext cx="2948099" cy="609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0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80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8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33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0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5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9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2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0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8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3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3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11" Type="http://schemas.openxmlformats.org/officeDocument/2006/relationships/slide" Target="slide7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3.jpg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D0578-ACCB-472D-B40F-FB5A351E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428" y="2306876"/>
            <a:ext cx="7766936" cy="1646302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單位財物經管人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初盤作業說明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558DEA-37AB-4FF9-B61A-D15EED8F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64" y="4077467"/>
            <a:ext cx="7766936" cy="1096899"/>
          </a:xfrm>
        </p:spPr>
        <p:txBody>
          <a:bodyPr/>
          <a:lstStyle/>
          <a:p>
            <a:r>
              <a:rPr lang="zh-TW" altLang="en-US" dirty="0"/>
              <a:t>依據</a:t>
            </a:r>
            <a:r>
              <a:rPr lang="en-US" altLang="zh-TW" dirty="0"/>
              <a:t>115</a:t>
            </a:r>
            <a:r>
              <a:rPr lang="zh-TW" altLang="en-US" dirty="0"/>
              <a:t>年度財物盤點實施計畫辦理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7680C9-03DE-48BA-B2ED-D53470CE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018C413-A5C1-4EEA-9F32-CA0E11FC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26" y="4770582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0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F51BA3-2AF6-4ACF-B8C8-0624AF99AF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740" y="1717472"/>
            <a:ext cx="7501524" cy="393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75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D0578-ACCB-472D-B40F-FB5A351E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428" y="2306876"/>
            <a:ext cx="7766936" cy="1646302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初盤作業說明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558DEA-37AB-4FF9-B61A-D15EED8F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64" y="4077467"/>
            <a:ext cx="7766936" cy="1096899"/>
          </a:xfrm>
        </p:spPr>
        <p:txBody>
          <a:bodyPr/>
          <a:lstStyle/>
          <a:p>
            <a:r>
              <a:rPr lang="zh-TW" altLang="en-US" dirty="0"/>
              <a:t>依據</a:t>
            </a:r>
            <a:r>
              <a:rPr lang="en-US" altLang="zh-TW" dirty="0"/>
              <a:t>115</a:t>
            </a:r>
            <a:r>
              <a:rPr lang="zh-TW" altLang="en-US" dirty="0"/>
              <a:t>年度財物盤點實施計畫辦理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7680C9-03DE-48BA-B2ED-D53470CE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018C413-A5C1-4EEA-9F32-CA0E11FC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26" y="4770582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5875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2156303"/>
          <a:ext cx="10348976" cy="25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72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3267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1470504"/>
          <a:ext cx="6801104" cy="61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圖片 21">
            <a:extLst>
              <a:ext uri="{FF2B5EF4-FFF2-40B4-BE49-F238E27FC236}">
                <a16:creationId xmlns:a16="http://schemas.microsoft.com/office/drawing/2014/main" id="{63FD944F-EAA5-4B97-A431-22194060E7C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2" b="2392"/>
          <a:stretch/>
        </p:blipFill>
        <p:spPr>
          <a:xfrm>
            <a:off x="563874" y="2183526"/>
            <a:ext cx="9530385" cy="421250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A920A47-81C1-45D8-8B16-D591C69E3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71630" y="4190399"/>
            <a:ext cx="1402372" cy="212480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3018255" y="4528894"/>
            <a:ext cx="4268159" cy="58477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</a:rPr>
              <a:t>一筆一筆確認都有盤到</a:t>
            </a:r>
          </a:p>
        </p:txBody>
      </p:sp>
    </p:spTree>
    <p:extLst>
      <p:ext uri="{BB962C8B-B14F-4D97-AF65-F5344CB8AC3E}">
        <p14:creationId xmlns:p14="http://schemas.microsoft.com/office/powerpoint/2010/main" val="11544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1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6722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5639CB73-4868-4B14-8FA1-E005185F617C}"/>
              </a:ext>
            </a:extLst>
          </p:cNvPr>
          <p:cNvGraphicFramePr/>
          <p:nvPr/>
        </p:nvGraphicFramePr>
        <p:xfrm>
          <a:off x="719547" y="1338982"/>
          <a:ext cx="10348976" cy="67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圖片 22">
            <a:extLst>
              <a:ext uri="{FF2B5EF4-FFF2-40B4-BE49-F238E27FC236}">
                <a16:creationId xmlns:a16="http://schemas.microsoft.com/office/drawing/2014/main" id="{65F41BA5-9A64-4D57-92EF-AC316BF9299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94103" y="2062215"/>
            <a:ext cx="8200002" cy="4576546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878FDF85-8E63-4C48-A863-1330B363637A}"/>
              </a:ext>
            </a:extLst>
          </p:cNvPr>
          <p:cNvSpPr txBox="1"/>
          <p:nvPr/>
        </p:nvSpPr>
        <p:spPr>
          <a:xfrm>
            <a:off x="6461286" y="4675110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180EA53-FBCC-4FD5-A340-411778CFC733}"/>
              </a:ext>
            </a:extLst>
          </p:cNvPr>
          <p:cNvSpPr txBox="1"/>
          <p:nvPr/>
        </p:nvSpPr>
        <p:spPr>
          <a:xfrm>
            <a:off x="7983742" y="4675109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E80FB7E-F80D-490C-983F-3D02E3C64627}"/>
              </a:ext>
            </a:extLst>
          </p:cNvPr>
          <p:cNvSpPr txBox="1"/>
          <p:nvPr/>
        </p:nvSpPr>
        <p:spPr>
          <a:xfrm>
            <a:off x="6858874" y="2418071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5194241-FF4F-4378-819B-A8BE62B46F8E}"/>
              </a:ext>
            </a:extLst>
          </p:cNvPr>
          <p:cNvSpPr/>
          <p:nvPr/>
        </p:nvSpPr>
        <p:spPr>
          <a:xfrm>
            <a:off x="3942252" y="4278633"/>
            <a:ext cx="5038068" cy="858141"/>
          </a:xfrm>
          <a:prstGeom prst="rect">
            <a:avLst/>
          </a:prstGeom>
          <a:noFill/>
          <a:ln w="76200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4645687" y="4684076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1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6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/>
      <p:bldP spid="25" grpId="0"/>
      <p:bldP spid="26" grpId="0" animBg="1"/>
      <p:bldP spid="10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DA67516-4EAF-45A9-AE5B-6A2F22A9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7" b="1017"/>
          <a:stretch/>
        </p:blipFill>
        <p:spPr>
          <a:xfrm>
            <a:off x="886874" y="1774490"/>
            <a:ext cx="8407052" cy="459662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0426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1318125" y="5709192"/>
            <a:ext cx="1240116" cy="4616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翁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:a16="http://schemas.microsoft.com/office/drawing/2014/main" id="{3382FFAE-2D9F-4AFA-BE79-62B4472DD5FA}"/>
              </a:ext>
            </a:extLst>
          </p:cNvPr>
          <p:cNvGraphicFramePr/>
          <p:nvPr/>
        </p:nvGraphicFramePr>
        <p:xfrm>
          <a:off x="719547" y="1237879"/>
          <a:ext cx="10348976" cy="63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群組 13">
            <a:extLst>
              <a:ext uri="{FF2B5EF4-FFF2-40B4-BE49-F238E27FC236}">
                <a16:creationId xmlns:a16="http://schemas.microsoft.com/office/drawing/2014/main" id="{A408744C-4D93-4632-81E8-F0017BBBFFE4}"/>
              </a:ext>
            </a:extLst>
          </p:cNvPr>
          <p:cNvGrpSpPr/>
          <p:nvPr/>
        </p:nvGrpSpPr>
        <p:grpSpPr>
          <a:xfrm>
            <a:off x="6465842" y="5669932"/>
            <a:ext cx="1686735" cy="523220"/>
            <a:chOff x="10056302" y="6051059"/>
            <a:chExt cx="1686735" cy="523220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E227FEB-FCF1-494C-90BD-FED027FC60E0}"/>
                </a:ext>
              </a:extLst>
            </p:cNvPr>
            <p:cNvSpPr txBox="1"/>
            <p:nvPr/>
          </p:nvSpPr>
          <p:spPr>
            <a:xfrm>
              <a:off x="10613464" y="6081837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李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50E0487-504B-4989-970D-5D641E6D2ED1}"/>
                </a:ext>
              </a:extLst>
            </p:cNvPr>
            <p:cNvSpPr txBox="1"/>
            <p:nvPr/>
          </p:nvSpPr>
          <p:spPr>
            <a:xfrm>
              <a:off x="10056302" y="6051059"/>
              <a:ext cx="1631933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經管組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  長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6A23A90-1EF6-4669-BB32-2AA46D3A702F}"/>
              </a:ext>
            </a:extLst>
          </p:cNvPr>
          <p:cNvGrpSpPr/>
          <p:nvPr/>
        </p:nvGrpSpPr>
        <p:grpSpPr>
          <a:xfrm>
            <a:off x="3913909" y="5677481"/>
            <a:ext cx="1551428" cy="523220"/>
            <a:chOff x="9958377" y="4488263"/>
            <a:chExt cx="1551428" cy="523220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180EA53-FBCC-4FD5-A340-411778CFC733}"/>
                </a:ext>
              </a:extLst>
            </p:cNvPr>
            <p:cNvSpPr txBox="1"/>
            <p:nvPr/>
          </p:nvSpPr>
          <p:spPr>
            <a:xfrm>
              <a:off x="9958377" y="4488263"/>
              <a:ext cx="144419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行政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組員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AB09D47B-350E-4184-94EF-D91F46289996}"/>
                </a:ext>
              </a:extLst>
            </p:cNvPr>
            <p:cNvSpPr txBox="1"/>
            <p:nvPr/>
          </p:nvSpPr>
          <p:spPr>
            <a:xfrm>
              <a:off x="10380232" y="4536970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林青青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FD975333-6436-492C-A551-F0CD2F18BEE8}"/>
              </a:ext>
            </a:extLst>
          </p:cNvPr>
          <p:cNvSpPr/>
          <p:nvPr/>
        </p:nvSpPr>
        <p:spPr>
          <a:xfrm>
            <a:off x="895838" y="5557366"/>
            <a:ext cx="8310915" cy="7689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FA89EF1-65DB-458D-AA3D-3494A2A6CEF0}"/>
              </a:ext>
            </a:extLst>
          </p:cNvPr>
          <p:cNvGrpSpPr/>
          <p:nvPr/>
        </p:nvGrpSpPr>
        <p:grpSpPr>
          <a:xfrm>
            <a:off x="3127247" y="6355942"/>
            <a:ext cx="5179449" cy="461665"/>
            <a:chOff x="3483863" y="6407381"/>
            <a:chExt cx="5179449" cy="461665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FFB89E6-A0B8-4524-9EB1-A4EADCD73C45}"/>
                </a:ext>
              </a:extLst>
            </p:cNvPr>
            <p:cNvSpPr txBox="1"/>
            <p:nvPr/>
          </p:nvSpPr>
          <p:spPr>
            <a:xfrm>
              <a:off x="3670301" y="6407381"/>
              <a:ext cx="4993011" cy="461665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70C0"/>
                  </a:solidFill>
                </a:rPr>
                <a:t>確認以上</a:t>
              </a:r>
              <a:r>
                <a:rPr lang="en-US" altLang="zh-TW" sz="2400" dirty="0">
                  <a:solidFill>
                    <a:srgbClr val="0070C0"/>
                  </a:solidFill>
                </a:rPr>
                <a:t>3</a:t>
              </a:r>
              <a:r>
                <a:rPr lang="zh-TW" altLang="en-US" sz="2400" dirty="0">
                  <a:solidFill>
                    <a:srgbClr val="0070C0"/>
                  </a:solidFill>
                </a:rPr>
                <a:t>個欄位都有簽章</a:t>
              </a:r>
            </a:p>
          </p:txBody>
        </p:sp>
        <p:sp>
          <p:nvSpPr>
            <p:cNvPr id="15" name="箭號: 向上 14">
              <a:extLst>
                <a:ext uri="{FF2B5EF4-FFF2-40B4-BE49-F238E27FC236}">
                  <a16:creationId xmlns:a16="http://schemas.microsoft.com/office/drawing/2014/main" id="{AC00CB0A-540D-4433-855A-0DC7C1E640A7}"/>
                </a:ext>
              </a:extLst>
            </p:cNvPr>
            <p:cNvSpPr/>
            <p:nvPr/>
          </p:nvSpPr>
          <p:spPr>
            <a:xfrm>
              <a:off x="3483863" y="6491946"/>
              <a:ext cx="238947" cy="258372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DA5DB1E-4794-435A-95D6-15A96437B50D}"/>
              </a:ext>
            </a:extLst>
          </p:cNvPr>
          <p:cNvSpPr txBox="1"/>
          <p:nvPr/>
        </p:nvSpPr>
        <p:spPr>
          <a:xfrm>
            <a:off x="6751835" y="2042574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12904FB-689A-4CA6-BF8F-508AEED41287}"/>
              </a:ext>
            </a:extLst>
          </p:cNvPr>
          <p:cNvSpPr txBox="1"/>
          <p:nvPr/>
        </p:nvSpPr>
        <p:spPr>
          <a:xfrm>
            <a:off x="4450046" y="4423031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D0AD22A0-8013-4C59-9EBB-B4E03B080FD6}"/>
              </a:ext>
            </a:extLst>
          </p:cNvPr>
          <p:cNvSpPr/>
          <p:nvPr/>
        </p:nvSpPr>
        <p:spPr>
          <a:xfrm>
            <a:off x="2162695" y="5093989"/>
            <a:ext cx="3229914" cy="540257"/>
          </a:xfrm>
          <a:prstGeom prst="wedgeRoundRectCallout">
            <a:avLst>
              <a:gd name="adj1" fmla="val -34873"/>
              <a:gd name="adj2" fmla="val 9376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盤點人不得為保管人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586DD01-CFEA-41BE-9EF2-7EB0D6A4083D}"/>
              </a:ext>
            </a:extLst>
          </p:cNvPr>
          <p:cNvSpPr txBox="1"/>
          <p:nvPr/>
        </p:nvSpPr>
        <p:spPr>
          <a:xfrm>
            <a:off x="6358950" y="4426556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314E2FC-AED2-47D6-9C95-1AF8135A5E76}"/>
              </a:ext>
            </a:extLst>
          </p:cNvPr>
          <p:cNvSpPr txBox="1"/>
          <p:nvPr/>
        </p:nvSpPr>
        <p:spPr>
          <a:xfrm>
            <a:off x="7995623" y="4408512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1" grpId="0">
        <p:bldAsOne/>
      </p:bldGraphic>
      <p:bldP spid="20" grpId="0" animBg="1"/>
      <p:bldP spid="26" grpId="0" animBg="1"/>
      <p:bldP spid="22" grpId="0"/>
      <p:bldP spid="8" grpId="0" animBg="1"/>
      <p:bldP spid="8" grpId="1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259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9" name="資料庫圖表 18">
            <a:extLst>
              <a:ext uri="{FF2B5EF4-FFF2-40B4-BE49-F238E27FC236}">
                <a16:creationId xmlns:a16="http://schemas.microsoft.com/office/drawing/2014/main" id="{7FE18749-2A25-49D1-8F70-568C90C14F60}"/>
              </a:ext>
            </a:extLst>
          </p:cNvPr>
          <p:cNvGraphicFramePr/>
          <p:nvPr/>
        </p:nvGraphicFramePr>
        <p:xfrm>
          <a:off x="742696" y="1397351"/>
          <a:ext cx="10348976" cy="67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群組 28">
            <a:extLst>
              <a:ext uri="{FF2B5EF4-FFF2-40B4-BE49-F238E27FC236}">
                <a16:creationId xmlns:a16="http://schemas.microsoft.com/office/drawing/2014/main" id="{DA778E91-97DB-412F-BAD1-91A39A7B121D}"/>
              </a:ext>
            </a:extLst>
          </p:cNvPr>
          <p:cNvGrpSpPr/>
          <p:nvPr/>
        </p:nvGrpSpPr>
        <p:grpSpPr>
          <a:xfrm>
            <a:off x="6096872" y="2556886"/>
            <a:ext cx="2723823" cy="3286321"/>
            <a:chOff x="5484224" y="2556886"/>
            <a:chExt cx="2723823" cy="328632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A2297F0-9485-4CAF-A481-37E263C7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62768D-846D-4F6E-8F80-4DBB2A360F61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2F9FA7C-E891-4561-B779-7D9416EA5F2B}"/>
              </a:ext>
            </a:extLst>
          </p:cNvPr>
          <p:cNvSpPr/>
          <p:nvPr/>
        </p:nvSpPr>
        <p:spPr>
          <a:xfrm>
            <a:off x="4570366" y="3974907"/>
            <a:ext cx="1674986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254BCC83-2FA6-4088-B696-E378AEC633BD}"/>
              </a:ext>
            </a:extLst>
          </p:cNvPr>
          <p:cNvGrpSpPr/>
          <p:nvPr/>
        </p:nvGrpSpPr>
        <p:grpSpPr>
          <a:xfrm>
            <a:off x="1775127" y="2578562"/>
            <a:ext cx="2742008" cy="3262197"/>
            <a:chOff x="1089327" y="2203658"/>
            <a:chExt cx="2742008" cy="3262197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69B1948-ED16-44A5-AC18-2C9838B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089327" y="2203658"/>
              <a:ext cx="2742008" cy="2742008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06C56B4-FE09-4939-AE05-E8C102BC758D}"/>
                </a:ext>
              </a:extLst>
            </p:cNvPr>
            <p:cNvSpPr/>
            <p:nvPr/>
          </p:nvSpPr>
          <p:spPr>
            <a:xfrm>
              <a:off x="1218840" y="5034968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財物保管人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1D4A1B6-3CD3-43D6-B5DA-07176563534F}"/>
              </a:ext>
            </a:extLst>
          </p:cNvPr>
          <p:cNvSpPr txBox="1"/>
          <p:nvPr/>
        </p:nvSpPr>
        <p:spPr>
          <a:xfrm>
            <a:off x="4521684" y="3711861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  <a:latin typeface="+mj-ea"/>
                <a:ea typeface="+mj-ea"/>
              </a:rPr>
              <a:t>繳回盤點表</a:t>
            </a:r>
          </a:p>
        </p:txBody>
      </p:sp>
    </p:spTree>
    <p:extLst>
      <p:ext uri="{BB962C8B-B14F-4D97-AF65-F5344CB8AC3E}">
        <p14:creationId xmlns:p14="http://schemas.microsoft.com/office/powerpoint/2010/main" val="2221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2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F51BA3-2AF6-4ACF-B8C8-0624AF99AF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740" y="1717472"/>
            <a:ext cx="7501524" cy="393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73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3267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單位財物經管人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收到自主盤點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Mail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通知我該怎麼做？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831"/>
            <a:ext cx="8596668" cy="4576546"/>
          </a:xfrm>
        </p:spPr>
        <p:txBody>
          <a:bodyPr/>
          <a:lstStyle/>
          <a:p>
            <a:r>
              <a:rPr lang="zh-TW" altLang="en-US" sz="2000" dirty="0"/>
              <a:t>單位財物經管人會收到</a:t>
            </a:r>
            <a:endParaRPr lang="en-US" altLang="zh-TW" sz="20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B2141E8-EFBE-43CC-82BB-26AB86BB63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0386" y="2487379"/>
            <a:ext cx="7063033" cy="32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4817"/>
            <a:ext cx="8596668" cy="4576546"/>
          </a:xfrm>
        </p:spPr>
        <p:txBody>
          <a:bodyPr/>
          <a:lstStyle/>
          <a:p>
            <a:r>
              <a:rPr lang="zh-TW" altLang="en-US" sz="2000" dirty="0"/>
              <a:t>列印單位財物盤點表，依保管人分類</a:t>
            </a:r>
            <a:br>
              <a:rPr lang="en-US" altLang="zh-TW" sz="2000" dirty="0"/>
            </a:br>
            <a:r>
              <a:rPr lang="zh-TW" altLang="en-US" sz="2000" dirty="0"/>
              <a:t>轉交給各保管人之</a:t>
            </a:r>
            <a:r>
              <a:rPr lang="zh-TW" altLang="en-US" sz="2000" dirty="0">
                <a:solidFill>
                  <a:srgbClr val="FF0000"/>
                </a:solidFill>
              </a:rPr>
              <a:t>財物盤點人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非保管人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r>
              <a:rPr lang="zh-TW" altLang="en-US" sz="2000" dirty="0"/>
              <a:t>進行盤點。</a:t>
            </a:r>
            <a:br>
              <a:rPr lang="en-US" altLang="zh-TW" sz="2000" dirty="0"/>
            </a:br>
            <a:r>
              <a:rPr lang="en-US" altLang="zh-TW" sz="2000" dirty="0">
                <a:solidFill>
                  <a:srgbClr val="0070C0"/>
                </a:solidFill>
              </a:rPr>
              <a:t>※ </a:t>
            </a:r>
            <a:r>
              <a:rPr lang="zh-TW" altLang="en-US" sz="2000" dirty="0">
                <a:solidFill>
                  <a:srgbClr val="0070C0"/>
                </a:solidFill>
              </a:rPr>
              <a:t>保管人不可為盤點人</a:t>
            </a:r>
            <a:endParaRPr lang="en-US" altLang="zh-TW" sz="2000" dirty="0">
              <a:solidFill>
                <a:srgbClr val="0070C0"/>
              </a:solidFill>
            </a:endParaRPr>
          </a:p>
          <a:p>
            <a:endParaRPr lang="zh-TW" altLang="en-US" b="1" dirty="0"/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563549"/>
              </p:ext>
            </p:extLst>
          </p:nvPr>
        </p:nvGraphicFramePr>
        <p:xfrm>
          <a:off x="677334" y="579573"/>
          <a:ext cx="4689999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圖片 13">
            <a:extLst>
              <a:ext uri="{FF2B5EF4-FFF2-40B4-BE49-F238E27FC236}">
                <a16:creationId xmlns:a16="http://schemas.microsoft.com/office/drawing/2014/main" id="{ED12D017-EEB6-4D1F-B635-6BD5E0B736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4" t="69265" r="51623" b="2556"/>
          <a:stretch/>
        </p:blipFill>
        <p:spPr>
          <a:xfrm>
            <a:off x="5479408" y="538135"/>
            <a:ext cx="3134722" cy="842459"/>
          </a:xfrm>
          <a:prstGeom prst="rect">
            <a:avLst/>
          </a:prstGeom>
        </p:spPr>
      </p:pic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8EA02679-B497-42B2-8941-EB9079AF33AB}"/>
              </a:ext>
            </a:extLst>
          </p:cNvPr>
          <p:cNvSpPr/>
          <p:nvPr/>
        </p:nvSpPr>
        <p:spPr>
          <a:xfrm>
            <a:off x="4279076" y="3050448"/>
            <a:ext cx="838727" cy="43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A0B756D0-08DE-4764-BFD0-C0FD21788864}"/>
              </a:ext>
            </a:extLst>
          </p:cNvPr>
          <p:cNvSpPr/>
          <p:nvPr/>
        </p:nvSpPr>
        <p:spPr>
          <a:xfrm>
            <a:off x="4277462" y="4157202"/>
            <a:ext cx="838727" cy="43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596A232A-F858-4D81-A9DD-6E22BA825CFA}"/>
              </a:ext>
            </a:extLst>
          </p:cNvPr>
          <p:cNvSpPr/>
          <p:nvPr/>
        </p:nvSpPr>
        <p:spPr>
          <a:xfrm>
            <a:off x="4277461" y="5263956"/>
            <a:ext cx="838727" cy="43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5310879-31E6-4664-9FBC-2FCFED735CAD}"/>
              </a:ext>
            </a:extLst>
          </p:cNvPr>
          <p:cNvSpPr txBox="1"/>
          <p:nvPr/>
        </p:nvSpPr>
        <p:spPr>
          <a:xfrm>
            <a:off x="6518158" y="3022858"/>
            <a:ext cx="149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保管人</a:t>
            </a:r>
            <a:r>
              <a:rPr lang="en-US" altLang="zh-TW" sz="2400" dirty="0">
                <a:latin typeface="+mj-ea"/>
                <a:ea typeface="+mj-ea"/>
              </a:rPr>
              <a:t>A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6B72E56-72FB-4D21-86FE-A2B7B74CEA59}"/>
              </a:ext>
            </a:extLst>
          </p:cNvPr>
          <p:cNvSpPr txBox="1"/>
          <p:nvPr/>
        </p:nvSpPr>
        <p:spPr>
          <a:xfrm>
            <a:off x="6518158" y="4132487"/>
            <a:ext cx="149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保管人</a:t>
            </a:r>
            <a:r>
              <a:rPr lang="en-US" altLang="zh-TW" sz="2400" dirty="0">
                <a:latin typeface="+mj-ea"/>
                <a:ea typeface="+mj-ea"/>
              </a:rPr>
              <a:t>B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0C15D8B-5393-46AE-A456-9C16DD6EFEA4}"/>
              </a:ext>
            </a:extLst>
          </p:cNvPr>
          <p:cNvSpPr txBox="1"/>
          <p:nvPr/>
        </p:nvSpPr>
        <p:spPr>
          <a:xfrm>
            <a:off x="6518158" y="5199642"/>
            <a:ext cx="149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保管人</a:t>
            </a:r>
            <a:r>
              <a:rPr lang="en-US" altLang="zh-TW" sz="2400" dirty="0">
                <a:latin typeface="+mj-ea"/>
                <a:ea typeface="+mj-ea"/>
              </a:rPr>
              <a:t>C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F6A7552E-EDE1-44DE-B6CB-B0A4A2DCDAF8}"/>
              </a:ext>
            </a:extLst>
          </p:cNvPr>
          <p:cNvPicPr/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47" y="2751165"/>
            <a:ext cx="3035104" cy="3317386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38041811-3B51-4DE7-A3DC-C7E1E9272BEE}"/>
              </a:ext>
            </a:extLst>
          </p:cNvPr>
          <p:cNvSpPr txBox="1"/>
          <p:nvPr/>
        </p:nvSpPr>
        <p:spPr>
          <a:xfrm>
            <a:off x="1392486" y="3934831"/>
            <a:ext cx="1909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+mj-ea"/>
                <a:ea typeface="+mj-ea"/>
              </a:rPr>
              <a:t>單位總盤點表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CC63A2A5-21A4-4042-9176-5E24274F6226}"/>
              </a:ext>
            </a:extLst>
          </p:cNvPr>
          <p:cNvSpPr txBox="1"/>
          <p:nvPr/>
        </p:nvSpPr>
        <p:spPr>
          <a:xfrm>
            <a:off x="4246837" y="2786736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分送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9B41B86-31C0-4A76-86E6-5E2684F4623A}"/>
              </a:ext>
            </a:extLst>
          </p:cNvPr>
          <p:cNvSpPr txBox="1"/>
          <p:nvPr/>
        </p:nvSpPr>
        <p:spPr>
          <a:xfrm>
            <a:off x="4222502" y="3906887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分送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69A350F-771D-433B-A51C-0C9BAB20846E}"/>
              </a:ext>
            </a:extLst>
          </p:cNvPr>
          <p:cNvSpPr txBox="1"/>
          <p:nvPr/>
        </p:nvSpPr>
        <p:spPr>
          <a:xfrm>
            <a:off x="4234680" y="5014110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分送</a:t>
            </a: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C28033B2-597C-4337-8BAC-2F4B729AC483}"/>
              </a:ext>
            </a:extLst>
          </p:cNvPr>
          <p:cNvPicPr/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3084" r="18988" b="14317"/>
          <a:stretch/>
        </p:blipFill>
        <p:spPr bwMode="auto">
          <a:xfrm>
            <a:off x="5441079" y="4967190"/>
            <a:ext cx="989758" cy="107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23957928-EFD7-4D30-851A-FBE4ABBB5FA3}"/>
              </a:ext>
            </a:extLst>
          </p:cNvPr>
          <p:cNvPicPr/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3084" r="18988" b="14317"/>
          <a:stretch/>
        </p:blipFill>
        <p:spPr bwMode="auto">
          <a:xfrm>
            <a:off x="5441079" y="3839055"/>
            <a:ext cx="989758" cy="107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8DAAA869-F965-4F5F-B5D3-DDE7455398B5}"/>
              </a:ext>
            </a:extLst>
          </p:cNvPr>
          <p:cNvPicPr/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3084" r="18988" b="14317"/>
          <a:stretch/>
        </p:blipFill>
        <p:spPr bwMode="auto">
          <a:xfrm>
            <a:off x="5441079" y="2718359"/>
            <a:ext cx="989758" cy="107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60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1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1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1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1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1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  <p:bldP spid="18" grpId="0" animBg="1"/>
      <p:bldP spid="21" grpId="0" animBg="1"/>
      <p:bldP spid="22" grpId="0" animBg="1"/>
      <p:bldP spid="25" grpId="0"/>
      <p:bldP spid="26" grpId="0"/>
      <p:bldP spid="27" grpId="0"/>
      <p:bldP spid="30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3F0C932A-A83B-49D6-BA0C-1A8BC644E7F7}"/>
              </a:ext>
            </a:extLst>
          </p:cNvPr>
          <p:cNvSpPr txBox="1"/>
          <p:nvPr/>
        </p:nvSpPr>
        <p:spPr>
          <a:xfrm>
            <a:off x="1342818" y="2110845"/>
            <a:ext cx="6675120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srgbClr val="0070C0"/>
                </a:solidFill>
              </a:rPr>
              <a:t>各保管人盤點中</a:t>
            </a:r>
            <a:r>
              <a:rPr lang="en-US" altLang="zh-TW" sz="6000" dirty="0">
                <a:solidFill>
                  <a:srgbClr val="0070C0"/>
                </a:solidFill>
              </a:rPr>
              <a:t>……</a:t>
            </a:r>
            <a:endParaRPr lang="zh-TW" altLang="en-US" sz="6000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7B5C60-DDD1-45FA-AB2F-48F5ED140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14028" y="3429000"/>
            <a:ext cx="1607820" cy="2436091"/>
          </a:xfrm>
          <a:prstGeom prst="rect">
            <a:avLst/>
          </a:prstGeom>
        </p:spPr>
      </p:pic>
      <p:sp>
        <p:nvSpPr>
          <p:cNvPr id="7" name="矩形 6">
            <a:hlinkClick r:id="rId5" action="ppaction://hlinksldjump"/>
            <a:extLst>
              <a:ext uri="{FF2B5EF4-FFF2-40B4-BE49-F238E27FC236}">
                <a16:creationId xmlns:a16="http://schemas.microsoft.com/office/drawing/2014/main" id="{10487C59-8117-4848-AB38-D2258C83DAAF}"/>
              </a:ext>
            </a:extLst>
          </p:cNvPr>
          <p:cNvSpPr/>
          <p:nvPr/>
        </p:nvSpPr>
        <p:spPr>
          <a:xfrm>
            <a:off x="2752344" y="3344919"/>
            <a:ext cx="460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點擊瞭解</a:t>
            </a:r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財物保管人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初盤作業說明   </a:t>
            </a:r>
            <a:endParaRPr lang="zh-TW" altLang="en-US" sz="2000" dirty="0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2750EFFD-DC4A-484A-869B-E668D26871E5}"/>
              </a:ext>
            </a:extLst>
          </p:cNvPr>
          <p:cNvSpPr/>
          <p:nvPr/>
        </p:nvSpPr>
        <p:spPr>
          <a:xfrm>
            <a:off x="2231136" y="3364993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FEA9DAD3-1ED4-41EC-8C55-17E7C812334D}"/>
              </a:ext>
            </a:extLst>
          </p:cNvPr>
          <p:cNvSpPr/>
          <p:nvPr/>
        </p:nvSpPr>
        <p:spPr>
          <a:xfrm>
            <a:off x="2231136" y="4102609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hlinkClick r:id="rId6" action="ppaction://hlinksldjump"/>
            <a:extLst>
              <a:ext uri="{FF2B5EF4-FFF2-40B4-BE49-F238E27FC236}">
                <a16:creationId xmlns:a16="http://schemas.microsoft.com/office/drawing/2014/main" id="{3917AEEB-EA61-469E-96E5-6154E7129737}"/>
              </a:ext>
            </a:extLst>
          </p:cNvPr>
          <p:cNvSpPr/>
          <p:nvPr/>
        </p:nvSpPr>
        <p:spPr>
          <a:xfrm>
            <a:off x="2752344" y="4076290"/>
            <a:ext cx="460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略過進行</a:t>
            </a:r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單位財物經管人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步驟二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1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7" grpId="0"/>
      <p:bldP spid="8" grpId="0" animBg="1"/>
      <p:bldP spid="33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858335"/>
              </p:ext>
            </p:extLst>
          </p:nvPr>
        </p:nvGraphicFramePr>
        <p:xfrm>
          <a:off x="677334" y="579573"/>
          <a:ext cx="5622882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0F6AA6A8-9953-4F6F-8A8F-21C205411867}"/>
              </a:ext>
            </a:extLst>
          </p:cNvPr>
          <p:cNvGrpSpPr/>
          <p:nvPr/>
        </p:nvGrpSpPr>
        <p:grpSpPr>
          <a:xfrm flipH="1">
            <a:off x="1302957" y="1564600"/>
            <a:ext cx="2723823" cy="3286321"/>
            <a:chOff x="5484224" y="2556886"/>
            <a:chExt cx="2723823" cy="3286321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348A05F5-1177-45CA-9DD6-510AC88B9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93D35F5-7196-44D4-8B71-DC8A7A204CF1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98E8D0A8-5B6A-448A-AE1B-18D5A57BE948}"/>
              </a:ext>
            </a:extLst>
          </p:cNvPr>
          <p:cNvSpPr/>
          <p:nvPr/>
        </p:nvSpPr>
        <p:spPr>
          <a:xfrm flipH="1">
            <a:off x="3971916" y="2914288"/>
            <a:ext cx="1712032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051CF65-487E-477B-BFE9-43062A81640E}"/>
              </a:ext>
            </a:extLst>
          </p:cNvPr>
          <p:cNvGrpSpPr/>
          <p:nvPr/>
        </p:nvGrpSpPr>
        <p:grpSpPr>
          <a:xfrm>
            <a:off x="5941108" y="1588724"/>
            <a:ext cx="2742008" cy="3262197"/>
            <a:chOff x="1089327" y="2203658"/>
            <a:chExt cx="2742008" cy="3262197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CD964240-DC58-4C44-82FB-52F3387C5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9327" y="2203658"/>
              <a:ext cx="2742008" cy="2742008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42D7154-AF15-4BCD-AF12-3C6942DCCCE1}"/>
                </a:ext>
              </a:extLst>
            </p:cNvPr>
            <p:cNvSpPr/>
            <p:nvPr/>
          </p:nvSpPr>
          <p:spPr>
            <a:xfrm>
              <a:off x="1218840" y="5034968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財物保管人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CC30123-3B12-40E6-8BB7-4AAA2FE41226}"/>
              </a:ext>
            </a:extLst>
          </p:cNvPr>
          <p:cNvSpPr txBox="1"/>
          <p:nvPr/>
        </p:nvSpPr>
        <p:spPr>
          <a:xfrm>
            <a:off x="4229076" y="2649189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收繳盤點表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0D1F9CC3-FD67-41AB-A0B8-E28769D23DEF}"/>
              </a:ext>
            </a:extLst>
          </p:cNvPr>
          <p:cNvSpPr txBox="1"/>
          <p:nvPr/>
        </p:nvSpPr>
        <p:spPr>
          <a:xfrm>
            <a:off x="1554161" y="5086906"/>
            <a:ext cx="7864159" cy="1107996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0070C0"/>
                </a:solidFill>
              </a:rPr>
              <a:t>1. </a:t>
            </a:r>
            <a:r>
              <a:rPr lang="zh-TW" altLang="en-US" sz="2200" dirty="0">
                <a:solidFill>
                  <a:srgbClr val="0070C0"/>
                </a:solidFill>
              </a:rPr>
              <a:t>確認是否有缺漏頁</a:t>
            </a:r>
            <a:r>
              <a:rPr lang="en-US" altLang="zh-TW" sz="2200" dirty="0">
                <a:solidFill>
                  <a:srgbClr val="0070C0"/>
                </a:solidFill>
              </a:rPr>
              <a:t> </a:t>
            </a:r>
          </a:p>
          <a:p>
            <a:r>
              <a:rPr lang="en-US" altLang="zh-TW" sz="2200" dirty="0">
                <a:solidFill>
                  <a:srgbClr val="0070C0"/>
                </a:solidFill>
              </a:rPr>
              <a:t>2. </a:t>
            </a:r>
            <a:r>
              <a:rPr lang="zh-TW" altLang="en-US" sz="2200">
                <a:solidFill>
                  <a:srgbClr val="0070C0"/>
                </a:solidFill>
              </a:rPr>
              <a:t>確認回收的</a:t>
            </a:r>
            <a:r>
              <a:rPr lang="zh-TW" altLang="en-US" sz="2200" dirty="0">
                <a:solidFill>
                  <a:srgbClr val="0070C0"/>
                </a:solidFill>
              </a:rPr>
              <a:t>盤點表</a:t>
            </a:r>
            <a:r>
              <a:rPr lang="en-US" altLang="zh-TW" sz="2200" dirty="0">
                <a:solidFill>
                  <a:srgbClr val="FF0000"/>
                </a:solidFill>
              </a:rPr>
              <a:t>【</a:t>
            </a:r>
            <a:r>
              <a:rPr lang="zh-TW" altLang="en-US" sz="2200" dirty="0">
                <a:solidFill>
                  <a:srgbClr val="FF0000"/>
                </a:solidFill>
              </a:rPr>
              <a:t>盤點結果</a:t>
            </a:r>
            <a:r>
              <a:rPr lang="en-US" altLang="zh-TW" sz="2200" dirty="0">
                <a:solidFill>
                  <a:srgbClr val="FF0000"/>
                </a:solidFill>
              </a:rPr>
              <a:t>】</a:t>
            </a:r>
            <a:r>
              <a:rPr lang="zh-TW" altLang="en-US" sz="2200" dirty="0">
                <a:solidFill>
                  <a:srgbClr val="0070C0"/>
                </a:solidFill>
              </a:rPr>
              <a:t>欄位是否有填</a:t>
            </a:r>
            <a:endParaRPr lang="en-US" altLang="zh-TW" sz="2200" dirty="0">
              <a:solidFill>
                <a:srgbClr val="0070C0"/>
              </a:solidFill>
            </a:endParaRPr>
          </a:p>
          <a:p>
            <a:r>
              <a:rPr lang="en-US" altLang="zh-TW" sz="2200" dirty="0">
                <a:solidFill>
                  <a:srgbClr val="0070C0"/>
                </a:solidFill>
              </a:rPr>
              <a:t>3. </a:t>
            </a:r>
            <a:r>
              <a:rPr lang="zh-TW" altLang="en-US" sz="2200" dirty="0">
                <a:solidFill>
                  <a:srgbClr val="0070C0"/>
                </a:solidFill>
              </a:rPr>
              <a:t>確認</a:t>
            </a:r>
            <a:r>
              <a:rPr lang="en-US" altLang="zh-TW" sz="2200" dirty="0">
                <a:solidFill>
                  <a:srgbClr val="FF0000"/>
                </a:solidFill>
              </a:rPr>
              <a:t>【</a:t>
            </a:r>
            <a:r>
              <a:rPr lang="zh-TW" altLang="en-US" sz="2200" dirty="0">
                <a:solidFill>
                  <a:srgbClr val="FF0000"/>
                </a:solidFill>
              </a:rPr>
              <a:t>盤點人</a:t>
            </a:r>
            <a:r>
              <a:rPr lang="en-US" altLang="zh-TW" sz="2200" dirty="0">
                <a:solidFill>
                  <a:srgbClr val="FF0000"/>
                </a:solidFill>
              </a:rPr>
              <a:t>】 </a:t>
            </a:r>
            <a:r>
              <a:rPr lang="zh-TW" altLang="en-US" sz="2200" dirty="0">
                <a:solidFill>
                  <a:srgbClr val="FF0000"/>
                </a:solidFill>
              </a:rPr>
              <a:t>、</a:t>
            </a:r>
            <a:r>
              <a:rPr lang="en-US" altLang="zh-TW" sz="2200" dirty="0">
                <a:solidFill>
                  <a:srgbClr val="FF0000"/>
                </a:solidFill>
              </a:rPr>
              <a:t> 【</a:t>
            </a:r>
            <a:r>
              <a:rPr lang="zh-TW" altLang="en-US" sz="2200" dirty="0">
                <a:solidFill>
                  <a:srgbClr val="FF0000"/>
                </a:solidFill>
              </a:rPr>
              <a:t>保管人</a:t>
            </a:r>
            <a:r>
              <a:rPr lang="en-US" altLang="zh-TW" sz="2200" dirty="0">
                <a:solidFill>
                  <a:srgbClr val="FF0000"/>
                </a:solidFill>
              </a:rPr>
              <a:t>】</a:t>
            </a:r>
            <a:r>
              <a:rPr lang="zh-TW" altLang="en-US" sz="2200" dirty="0">
                <a:solidFill>
                  <a:srgbClr val="FF0000"/>
                </a:solidFill>
              </a:rPr>
              <a:t>及</a:t>
            </a:r>
            <a:r>
              <a:rPr lang="en-US" altLang="zh-TW" sz="2200" dirty="0">
                <a:solidFill>
                  <a:srgbClr val="FF0000"/>
                </a:solidFill>
              </a:rPr>
              <a:t>【</a:t>
            </a:r>
            <a:r>
              <a:rPr lang="zh-TW" altLang="en-US" sz="2200" dirty="0">
                <a:solidFill>
                  <a:srgbClr val="FF0000"/>
                </a:solidFill>
              </a:rPr>
              <a:t>單位主管</a:t>
            </a:r>
            <a:r>
              <a:rPr lang="en-US" altLang="zh-TW" sz="2200" dirty="0">
                <a:solidFill>
                  <a:srgbClr val="FF0000"/>
                </a:solidFill>
              </a:rPr>
              <a:t>】</a:t>
            </a:r>
            <a:r>
              <a:rPr lang="zh-TW" altLang="en-US" sz="2200" dirty="0">
                <a:solidFill>
                  <a:srgbClr val="0070C0"/>
                </a:solidFill>
              </a:rPr>
              <a:t>是否有簽章</a:t>
            </a:r>
            <a:endParaRPr lang="zh-TW" alt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1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8" grpId="0" animBg="1"/>
      <p:bldP spid="39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165884"/>
              </p:ext>
            </p:extLst>
          </p:nvPr>
        </p:nvGraphicFramePr>
        <p:xfrm>
          <a:off x="447739" y="606919"/>
          <a:ext cx="5622882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302345F-C694-4B92-AC32-D418DBE871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513" t="937" r="-1709" b="72381"/>
          <a:stretch/>
        </p:blipFill>
        <p:spPr>
          <a:xfrm>
            <a:off x="5823733" y="495521"/>
            <a:ext cx="3347982" cy="81118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2359818-B255-4339-AEF4-199ABE443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728217" y="2015958"/>
            <a:ext cx="6291070" cy="4634940"/>
          </a:xfrm>
          <a:prstGeom prst="rect">
            <a:avLst/>
          </a:prstGeom>
        </p:spPr>
      </p:pic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D29AB749-899B-43DF-8E56-125FA7CC2DD9}"/>
              </a:ext>
            </a:extLst>
          </p:cNvPr>
          <p:cNvSpPr/>
          <p:nvPr/>
        </p:nvSpPr>
        <p:spPr>
          <a:xfrm>
            <a:off x="6738772" y="1495086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hlinkClick r:id="rId11" action="ppaction://hlinksldjump"/>
            <a:extLst>
              <a:ext uri="{FF2B5EF4-FFF2-40B4-BE49-F238E27FC236}">
                <a16:creationId xmlns:a16="http://schemas.microsoft.com/office/drawing/2014/main" id="{8D129C0F-614F-4671-AA40-2934E4103A76}"/>
              </a:ext>
            </a:extLst>
          </p:cNvPr>
          <p:cNvSpPr/>
          <p:nvPr/>
        </p:nvSpPr>
        <p:spPr>
          <a:xfrm>
            <a:off x="7168540" y="1472717"/>
            <a:ext cx="1673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點擊我瞭解</a:t>
            </a:r>
          </a:p>
        </p:txBody>
      </p:sp>
      <p:sp>
        <p:nvSpPr>
          <p:cNvPr id="21" name="矩形 20">
            <a:hlinkClick r:id="rId11" action="ppaction://hlinksldjump"/>
            <a:extLst>
              <a:ext uri="{FF2B5EF4-FFF2-40B4-BE49-F238E27FC236}">
                <a16:creationId xmlns:a16="http://schemas.microsoft.com/office/drawing/2014/main" id="{F6D9C569-94DC-4E95-89E7-837F677EFE4D}"/>
              </a:ext>
            </a:extLst>
          </p:cNvPr>
          <p:cNvSpPr/>
          <p:nvPr/>
        </p:nvSpPr>
        <p:spPr>
          <a:xfrm>
            <a:off x="774187" y="1461276"/>
            <a:ext cx="6769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各類財物筆數請參閱</a:t>
            </a:r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單位總盤點表最末頁統計表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endParaRPr lang="zh-TW" altLang="en-US" sz="20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6A29695-1053-441E-B28E-2F9AD6AF5E56}"/>
              </a:ext>
            </a:extLst>
          </p:cNvPr>
          <p:cNvSpPr txBox="1"/>
          <p:nvPr/>
        </p:nvSpPr>
        <p:spPr>
          <a:xfrm>
            <a:off x="3728407" y="2987368"/>
            <a:ext cx="1181922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</a:rPr>
              <a:t>經管組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18E461B-3B2F-413A-A6DD-09A71A281B82}"/>
              </a:ext>
            </a:extLst>
          </p:cNvPr>
          <p:cNvSpPr txBox="1"/>
          <p:nvPr/>
        </p:nvSpPr>
        <p:spPr>
          <a:xfrm>
            <a:off x="6322401" y="2991220"/>
            <a:ext cx="167399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115.04.30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5C493C2-0D88-4286-89B0-DC4C3524B297}"/>
              </a:ext>
            </a:extLst>
          </p:cNvPr>
          <p:cNvSpPr txBox="1"/>
          <p:nvPr/>
        </p:nvSpPr>
        <p:spPr>
          <a:xfrm>
            <a:off x="6313257" y="3555189"/>
            <a:ext cx="87942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3413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FD020A9-C2EE-47E7-80A5-417B04B8D863}"/>
              </a:ext>
            </a:extLst>
          </p:cNvPr>
          <p:cNvSpPr txBox="1"/>
          <p:nvPr/>
        </p:nvSpPr>
        <p:spPr>
          <a:xfrm>
            <a:off x="3528258" y="4512671"/>
            <a:ext cx="732592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102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D7CDB7E-8ECE-4B88-929C-1EF2A2ACAF3B}"/>
              </a:ext>
            </a:extLst>
          </p:cNvPr>
          <p:cNvSpPr txBox="1"/>
          <p:nvPr/>
        </p:nvSpPr>
        <p:spPr>
          <a:xfrm>
            <a:off x="6244642" y="4520028"/>
            <a:ext cx="732591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150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DF208E2-30AE-4599-B140-BC21F9BE0032}"/>
              </a:ext>
            </a:extLst>
          </p:cNvPr>
          <p:cNvSpPr txBox="1"/>
          <p:nvPr/>
        </p:nvSpPr>
        <p:spPr>
          <a:xfrm>
            <a:off x="3326916" y="4879787"/>
            <a:ext cx="107787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1039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D76E405-F357-4A1B-BE0B-44FA3D651063}"/>
              </a:ext>
            </a:extLst>
          </p:cNvPr>
          <p:cNvSpPr txBox="1"/>
          <p:nvPr/>
        </p:nvSpPr>
        <p:spPr>
          <a:xfrm>
            <a:off x="5907445" y="4896288"/>
            <a:ext cx="829912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2120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9B1CBF2-0BB3-40CD-BC5F-E5E29EF24203}"/>
              </a:ext>
            </a:extLst>
          </p:cNvPr>
          <p:cNvSpPr txBox="1"/>
          <p:nvPr/>
        </p:nvSpPr>
        <p:spPr>
          <a:xfrm>
            <a:off x="3670006" y="5254150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2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88407F7-23CC-4582-A5E0-D42A80331303}"/>
              </a:ext>
            </a:extLst>
          </p:cNvPr>
          <p:cNvSpPr txBox="1"/>
          <p:nvPr/>
        </p:nvSpPr>
        <p:spPr>
          <a:xfrm>
            <a:off x="6075948" y="5280329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4F7ACEE-65A6-4A88-A385-560DA66501D3}"/>
              </a:ext>
            </a:extLst>
          </p:cNvPr>
          <p:cNvSpPr txBox="1"/>
          <p:nvPr/>
        </p:nvSpPr>
        <p:spPr>
          <a:xfrm>
            <a:off x="3670006" y="5639554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B61AE81D-5D86-48E3-B910-EE2FE81E51CF}"/>
              </a:ext>
            </a:extLst>
          </p:cNvPr>
          <p:cNvSpPr txBox="1"/>
          <p:nvPr/>
        </p:nvSpPr>
        <p:spPr>
          <a:xfrm>
            <a:off x="3008055" y="6029968"/>
            <a:ext cx="955094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3413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5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8" grpId="0" animBg="1"/>
      <p:bldP spid="19" grpId="0"/>
      <p:bldP spid="21" grpId="0"/>
      <p:bldP spid="25" grpId="0"/>
      <p:bldP spid="26" grpId="0"/>
      <p:bldP spid="27" grpId="0"/>
      <p:bldP spid="29" grpId="0"/>
      <p:bldP spid="30" grpId="0"/>
      <p:bldP spid="32" grpId="0"/>
      <p:bldP spid="34" grpId="0"/>
      <p:bldP spid="35" grpId="0"/>
      <p:bldP spid="36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989318"/>
              </p:ext>
            </p:extLst>
          </p:nvPr>
        </p:nvGraphicFramePr>
        <p:xfrm>
          <a:off x="677334" y="537304"/>
          <a:ext cx="6620573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A98A4CFB-5000-4FD5-A944-5DEF634D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4817"/>
            <a:ext cx="6537282" cy="437135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單位總盤點表最末頁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各類財物筆數統計表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3E74BAB-6C61-4DB1-B434-E32B0A1B75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50"/>
          <a:stretch/>
        </p:blipFill>
        <p:spPr>
          <a:xfrm>
            <a:off x="297180" y="2114549"/>
            <a:ext cx="9860280" cy="2044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8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0A19D957-9B99-4DEE-901D-F7108210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4343" y="1360565"/>
            <a:ext cx="6821887" cy="5001914"/>
          </a:xfrm>
          <a:prstGeom prst="rect">
            <a:avLst/>
          </a:prstGeom>
        </p:spPr>
      </p:pic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/>
        </p:nvGraphicFramePr>
        <p:xfrm>
          <a:off x="447739" y="606919"/>
          <a:ext cx="5622882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288407F7-23CC-4582-A5E0-D42A80331303}"/>
              </a:ext>
            </a:extLst>
          </p:cNvPr>
          <p:cNvSpPr txBox="1"/>
          <p:nvPr/>
        </p:nvSpPr>
        <p:spPr>
          <a:xfrm>
            <a:off x="4515847" y="2234442"/>
            <a:ext cx="56354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4F7ACEE-65A6-4A88-A385-560DA66501D3}"/>
              </a:ext>
            </a:extLst>
          </p:cNvPr>
          <p:cNvSpPr txBox="1"/>
          <p:nvPr/>
        </p:nvSpPr>
        <p:spPr>
          <a:xfrm>
            <a:off x="3354483" y="2765142"/>
            <a:ext cx="56354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617B6BC-F330-4EEA-AA67-BC0FE06CCC0F}"/>
              </a:ext>
            </a:extLst>
          </p:cNvPr>
          <p:cNvSpPr txBox="1"/>
          <p:nvPr/>
        </p:nvSpPr>
        <p:spPr>
          <a:xfrm>
            <a:off x="4320307" y="1562099"/>
            <a:ext cx="918055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3413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5ECF23D-2046-4250-A97C-5A6BE6C057DC}"/>
              </a:ext>
            </a:extLst>
          </p:cNvPr>
          <p:cNvSpPr txBox="1"/>
          <p:nvPr/>
        </p:nvSpPr>
        <p:spPr>
          <a:xfrm>
            <a:off x="3363628" y="3499245"/>
            <a:ext cx="56354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E4C8391-99FF-4BA7-8B5A-C598D78CEAB7}"/>
              </a:ext>
            </a:extLst>
          </p:cNvPr>
          <p:cNvSpPr txBox="1"/>
          <p:nvPr/>
        </p:nvSpPr>
        <p:spPr>
          <a:xfrm>
            <a:off x="7579653" y="2191162"/>
            <a:ext cx="2359312" cy="43088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0070C0"/>
                </a:solidFill>
              </a:rPr>
              <a:t>※ </a:t>
            </a:r>
            <a:r>
              <a:rPr lang="zh-TW" altLang="en-US" sz="2200" dirty="0">
                <a:solidFill>
                  <a:srgbClr val="0070C0"/>
                </a:solidFill>
              </a:rPr>
              <a:t>帳物不符為</a:t>
            </a:r>
            <a:r>
              <a:rPr lang="en-US" altLang="zh-TW" sz="2200" dirty="0">
                <a:solidFill>
                  <a:srgbClr val="FF0000"/>
                </a:solidFill>
              </a:rPr>
              <a:t>0</a:t>
            </a:r>
            <a:r>
              <a:rPr lang="zh-TW" altLang="en-US" sz="2200" dirty="0">
                <a:solidFill>
                  <a:srgbClr val="0070C0"/>
                </a:solidFill>
              </a:rPr>
              <a:t>者</a:t>
            </a:r>
            <a:endParaRPr lang="zh-TW" altLang="en-US" sz="2200" dirty="0"/>
          </a:p>
        </p:txBody>
      </p: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4AD96EAB-6DFD-433B-9EED-44D660A12B9C}"/>
              </a:ext>
            </a:extLst>
          </p:cNvPr>
          <p:cNvSpPr/>
          <p:nvPr/>
        </p:nvSpPr>
        <p:spPr>
          <a:xfrm rot="5400000">
            <a:off x="8699305" y="2587332"/>
            <a:ext cx="286851" cy="293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FF51BAAC-29A6-424F-A89D-728FC0CB673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5" t="34989" r="50482" b="35085"/>
          <a:stretch/>
        </p:blipFill>
        <p:spPr>
          <a:xfrm>
            <a:off x="7625495" y="2819400"/>
            <a:ext cx="2608322" cy="716403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D81468A3-9DF2-4084-A6B6-1733411171C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33" t="35435" r="-1547" b="38603"/>
          <a:stretch/>
        </p:blipFill>
        <p:spPr>
          <a:xfrm>
            <a:off x="7668975" y="3531739"/>
            <a:ext cx="2625639" cy="628781"/>
          </a:xfrm>
          <a:prstGeom prst="rect">
            <a:avLst/>
          </a:prstGeom>
        </p:spPr>
      </p:pic>
      <p:sp>
        <p:nvSpPr>
          <p:cNvPr id="5" name="乘號 4">
            <a:extLst>
              <a:ext uri="{FF2B5EF4-FFF2-40B4-BE49-F238E27FC236}">
                <a16:creationId xmlns:a16="http://schemas.microsoft.com/office/drawing/2014/main" id="{CD67689F-770A-4E51-B96B-5E46597F1EF6}"/>
              </a:ext>
            </a:extLst>
          </p:cNvPr>
          <p:cNvSpPr/>
          <p:nvPr/>
        </p:nvSpPr>
        <p:spPr>
          <a:xfrm>
            <a:off x="8745473" y="3115990"/>
            <a:ext cx="334927" cy="355827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乘號 41">
            <a:extLst>
              <a:ext uri="{FF2B5EF4-FFF2-40B4-BE49-F238E27FC236}">
                <a16:creationId xmlns:a16="http://schemas.microsoft.com/office/drawing/2014/main" id="{B0573A13-568D-4A79-B10F-2978F414A9BF}"/>
              </a:ext>
            </a:extLst>
          </p:cNvPr>
          <p:cNvSpPr/>
          <p:nvPr/>
        </p:nvSpPr>
        <p:spPr>
          <a:xfrm>
            <a:off x="8778694" y="3813661"/>
            <a:ext cx="334927" cy="355827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4F8DFEA3-E200-4E58-844C-776BCE312776}"/>
              </a:ext>
            </a:extLst>
          </p:cNvPr>
          <p:cNvGrpSpPr/>
          <p:nvPr/>
        </p:nvGrpSpPr>
        <p:grpSpPr>
          <a:xfrm>
            <a:off x="5254654" y="5567404"/>
            <a:ext cx="1677653" cy="523220"/>
            <a:chOff x="10065384" y="6046615"/>
            <a:chExt cx="1677653" cy="523220"/>
          </a:xfrm>
        </p:grpSpPr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0E0144AE-F9C4-406C-B770-5A0E7B204E6E}"/>
                </a:ext>
              </a:extLst>
            </p:cNvPr>
            <p:cNvSpPr txBox="1"/>
            <p:nvPr/>
          </p:nvSpPr>
          <p:spPr>
            <a:xfrm>
              <a:off x="10613464" y="6081837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李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529548D9-F01B-4C1F-9CC4-3EB285DD926D}"/>
                </a:ext>
              </a:extLst>
            </p:cNvPr>
            <p:cNvSpPr txBox="1"/>
            <p:nvPr/>
          </p:nvSpPr>
          <p:spPr>
            <a:xfrm>
              <a:off x="10065384" y="6046615"/>
              <a:ext cx="1631933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經管組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  長</a:t>
              </a: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F8B5C897-AB21-44A6-8559-6807CA7FF2FD}"/>
              </a:ext>
            </a:extLst>
          </p:cNvPr>
          <p:cNvGrpSpPr/>
          <p:nvPr/>
        </p:nvGrpSpPr>
        <p:grpSpPr>
          <a:xfrm>
            <a:off x="2207261" y="5567404"/>
            <a:ext cx="1551428" cy="523220"/>
            <a:chOff x="9958377" y="4506193"/>
            <a:chExt cx="1551428" cy="523220"/>
          </a:xfrm>
        </p:grpSpPr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E86D4380-BCF0-4BC1-8C5F-0BAB9EBA1B29}"/>
                </a:ext>
              </a:extLst>
            </p:cNvPr>
            <p:cNvSpPr txBox="1"/>
            <p:nvPr/>
          </p:nvSpPr>
          <p:spPr>
            <a:xfrm>
              <a:off x="9958377" y="4506193"/>
              <a:ext cx="144419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行政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組員</a:t>
              </a: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03A8D547-3D5F-45B7-982A-3E84D081DE83}"/>
                </a:ext>
              </a:extLst>
            </p:cNvPr>
            <p:cNvSpPr txBox="1"/>
            <p:nvPr/>
          </p:nvSpPr>
          <p:spPr>
            <a:xfrm>
              <a:off x="10380232" y="4536970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林青青</a:t>
              </a: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88156CA-E65F-4334-95FA-5A5115B06027}"/>
              </a:ext>
            </a:extLst>
          </p:cNvPr>
          <p:cNvSpPr txBox="1"/>
          <p:nvPr/>
        </p:nvSpPr>
        <p:spPr>
          <a:xfrm>
            <a:off x="8989648" y="3117314"/>
            <a:ext cx="1242015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不用填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C0BBB0AF-98D7-4125-B907-868805DE6984}"/>
              </a:ext>
            </a:extLst>
          </p:cNvPr>
          <p:cNvSpPr txBox="1"/>
          <p:nvPr/>
        </p:nvSpPr>
        <p:spPr>
          <a:xfrm>
            <a:off x="8989648" y="3825919"/>
            <a:ext cx="1242015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不用填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6B533ED0-287D-4222-B668-C5E27F439EEA}"/>
              </a:ext>
            </a:extLst>
          </p:cNvPr>
          <p:cNvSpPr/>
          <p:nvPr/>
        </p:nvSpPr>
        <p:spPr>
          <a:xfrm>
            <a:off x="5802735" y="2261341"/>
            <a:ext cx="1694990" cy="293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2F95EDD0-0141-4101-9A87-5BC035A2F9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513" t="937" r="-1709" b="72381"/>
          <a:stretch/>
        </p:blipFill>
        <p:spPr>
          <a:xfrm>
            <a:off x="5823734" y="523049"/>
            <a:ext cx="3347982" cy="811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56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8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5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6" grpId="0"/>
      <p:bldP spid="40" grpId="0"/>
      <p:bldP spid="22" grpId="0"/>
      <p:bldP spid="23" grpId="0"/>
      <p:bldP spid="24" grpId="0"/>
      <p:bldP spid="28" grpId="0" animBg="1"/>
      <p:bldP spid="5" grpId="0" animBg="1"/>
      <p:bldP spid="42" grpId="0" animBg="1"/>
      <p:bldP spid="33" grpId="0"/>
      <p:bldP spid="26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031056"/>
              </p:ext>
            </p:extLst>
          </p:nvPr>
        </p:nvGraphicFramePr>
        <p:xfrm>
          <a:off x="456881" y="578883"/>
          <a:ext cx="8943151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D33E90C9-F077-4F57-A0EF-E3F7AE908E64}"/>
              </a:ext>
            </a:extLst>
          </p:cNvPr>
          <p:cNvGrpSpPr/>
          <p:nvPr/>
        </p:nvGrpSpPr>
        <p:grpSpPr>
          <a:xfrm flipH="1">
            <a:off x="1365887" y="2068700"/>
            <a:ext cx="2723823" cy="3286321"/>
            <a:chOff x="5484224" y="2556886"/>
            <a:chExt cx="2723823" cy="3286321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CC1892AC-FA37-49F7-8F66-18542BE1F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246B036-DB1F-47A3-B5F3-F70498EB258B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753BDB8C-2093-41AB-A4A6-CC01F1A6F73D}"/>
              </a:ext>
            </a:extLst>
          </p:cNvPr>
          <p:cNvSpPr/>
          <p:nvPr/>
        </p:nvSpPr>
        <p:spPr>
          <a:xfrm>
            <a:off x="4137729" y="3899377"/>
            <a:ext cx="2077188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B205B15-2084-4E5A-A6CE-D899E4EBF210}"/>
              </a:ext>
            </a:extLst>
          </p:cNvPr>
          <p:cNvSpPr txBox="1"/>
          <p:nvPr/>
        </p:nvSpPr>
        <p:spPr>
          <a:xfrm>
            <a:off x="4035920" y="2746629"/>
            <a:ext cx="29744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solidFill>
                  <a:srgbClr val="FF0000"/>
                </a:solidFill>
                <a:latin typeface="+mj-ea"/>
                <a:ea typeface="+mj-ea"/>
              </a:rPr>
              <a:t>4/30</a:t>
            </a:r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前繳回</a:t>
            </a:r>
            <a:endParaRPr lang="en-US" altLang="zh-TW" sz="3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TW" sz="800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【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自主盤點紀錄表</a:t>
            </a: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】</a:t>
            </a:r>
          </a:p>
          <a:p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【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單位盤點表</a:t>
            </a: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】</a:t>
            </a:r>
            <a:endParaRPr lang="zh-TW" altLang="en-US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7C45376C-5919-430D-9E28-9368663D302F}"/>
              </a:ext>
            </a:extLst>
          </p:cNvPr>
          <p:cNvGrpSpPr/>
          <p:nvPr/>
        </p:nvGrpSpPr>
        <p:grpSpPr>
          <a:xfrm>
            <a:off x="6360845" y="2068444"/>
            <a:ext cx="2764867" cy="3286577"/>
            <a:chOff x="6635165" y="2068444"/>
            <a:chExt cx="2764867" cy="328657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6DB623C-D80B-4AA1-82BD-F63DB431E1D7}"/>
                </a:ext>
              </a:extLst>
            </p:cNvPr>
            <p:cNvSpPr/>
            <p:nvPr/>
          </p:nvSpPr>
          <p:spPr>
            <a:xfrm>
              <a:off x="7235593" y="4924134"/>
              <a:ext cx="159530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經管組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A21C9C2-8E0E-484C-BFEC-DFCFF5AF6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35165" y="2068444"/>
              <a:ext cx="2764867" cy="276486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225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9" grpId="0" animBg="1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815</TotalTime>
  <Words>641</Words>
  <Application>Microsoft Office PowerPoint</Application>
  <PresentationFormat>寬螢幕</PresentationFormat>
  <Paragraphs>137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標楷體</vt:lpstr>
      <vt:lpstr>Arial</vt:lpstr>
      <vt:lpstr>Trebuchet MS</vt:lpstr>
      <vt:lpstr>Wingdings 3</vt:lpstr>
      <vt:lpstr>多面向</vt:lpstr>
      <vt:lpstr>【單位財物經管人】 初盤作業說明</vt:lpstr>
      <vt:lpstr>我是【單位財物經管人】 收到自主盤點Mail通知我該怎麼做？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【財物保管人】 初盤作業說明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林青青</cp:lastModifiedBy>
  <cp:revision>98</cp:revision>
  <dcterms:created xsi:type="dcterms:W3CDTF">2022-03-14T04:24:20Z</dcterms:created>
  <dcterms:modified xsi:type="dcterms:W3CDTF">2026-02-05T06:52:13Z</dcterms:modified>
</cp:coreProperties>
</file>