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59" r:id="rId13"/>
    <p:sldId id="260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6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步驟一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列印單位財產初盤表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步驟二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彙整各保管人繳回之盤點表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1574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】- </a:t>
          </a:r>
          <a:r>
            <a:rPr lang="zh-TW" altLang="en-US" dirty="0"/>
            <a:t>參考資料</a:t>
          </a:r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142365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步驟三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填報</a:t>
          </a:r>
          <a:r>
            <a:rPr lang="en-US" altLang="zh-TW" dirty="0"/>
            <a:t>【</a:t>
          </a:r>
          <a:r>
            <a:rPr lang="zh-TW" altLang="en-US" dirty="0"/>
            <a:t>自主盤點紀錄表</a:t>
          </a:r>
          <a:r>
            <a:rPr lang="en-US" altLang="zh-TW" dirty="0"/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9066" custLinFactNeighborY="-60980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99334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63F8DC-94A0-4116-BE7C-4B40DB352ABF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1304BF95-4FD0-440B-8C59-36EE3EEE922C}">
      <dgm:prSet phldrT="[文字]"/>
      <dgm:spPr/>
      <dgm:t>
        <a:bodyPr/>
        <a:lstStyle/>
        <a:p>
          <a:r>
            <a:rPr lang="zh-TW" altLang="en-US" dirty="0"/>
            <a:t>步驟四</a:t>
          </a:r>
        </a:p>
      </dgm:t>
    </dgm:pt>
    <dgm:pt modelId="{9E9F8101-E4A4-4984-B0DE-6E2C937F98FC}" type="par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69AD4B20-C1EF-451B-953F-79646BB12590}" type="sibTrans" cxnId="{538EC5CA-AB0B-493A-9E2C-8E8801D17933}">
      <dgm:prSet/>
      <dgm:spPr/>
      <dgm:t>
        <a:bodyPr/>
        <a:lstStyle/>
        <a:p>
          <a:endParaRPr lang="zh-TW" altLang="en-US"/>
        </a:p>
      </dgm:t>
    </dgm:pt>
    <dgm:pt modelId="{92916393-3A32-4B01-8C60-61ECA4F14E14}">
      <dgm:prSet phldrT="[文字]"/>
      <dgm:spPr/>
      <dgm:t>
        <a:bodyPr/>
        <a:lstStyle/>
        <a:p>
          <a:pPr>
            <a:buNone/>
          </a:pPr>
          <a:r>
            <a:rPr lang="zh-TW" altLang="en-US" dirty="0"/>
            <a:t> 繳回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自主盤點紀錄表</a:t>
          </a:r>
          <a:r>
            <a:rPr lang="en-US" altLang="zh-TW" dirty="0">
              <a:solidFill>
                <a:srgbClr val="FF0000"/>
              </a:solidFill>
            </a:rPr>
            <a:t>】</a:t>
          </a:r>
          <a:r>
            <a:rPr lang="zh-TW" altLang="en-US" dirty="0">
              <a:solidFill>
                <a:srgbClr val="FF0000"/>
              </a:solidFill>
            </a:rPr>
            <a:t>、</a:t>
          </a:r>
          <a:r>
            <a:rPr lang="en-US" altLang="zh-TW" dirty="0">
              <a:solidFill>
                <a:srgbClr val="FF0000"/>
              </a:solidFill>
            </a:rPr>
            <a:t>【</a:t>
          </a:r>
          <a:r>
            <a:rPr lang="zh-TW" altLang="en-US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dirty="0">
              <a:solidFill>
                <a:srgbClr val="FF0000"/>
              </a:solidFill>
            </a:rPr>
            <a:t>】</a:t>
          </a:r>
          <a:endParaRPr lang="zh-TW" altLang="en-US" dirty="0"/>
        </a:p>
      </dgm:t>
    </dgm:pt>
    <dgm:pt modelId="{FA3D1CC3-A7FE-42A6-AD86-AB0251AFAA05}" type="par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E403EB9E-66C9-4DDF-8EB8-730701C386B4}" type="sibTrans" cxnId="{4AC94A61-9C3E-4100-BAD7-D5B76A54D77B}">
      <dgm:prSet/>
      <dgm:spPr/>
      <dgm:t>
        <a:bodyPr/>
        <a:lstStyle/>
        <a:p>
          <a:endParaRPr lang="zh-TW" altLang="en-US"/>
        </a:p>
      </dgm:t>
    </dgm:pt>
    <dgm:pt modelId="{AEF0E168-161A-42F5-8367-9645EBE088C8}" type="pres">
      <dgm:prSet presAssocID="{8D63F8DC-94A0-4116-BE7C-4B40DB352ABF}" presName="Name0" presStyleCnt="0">
        <dgm:presLayoutVars>
          <dgm:dir/>
          <dgm:animLvl val="lvl"/>
          <dgm:resizeHandles/>
        </dgm:presLayoutVars>
      </dgm:prSet>
      <dgm:spPr/>
    </dgm:pt>
    <dgm:pt modelId="{4F2CE119-D6ED-4234-BB76-ABA543B59B12}" type="pres">
      <dgm:prSet presAssocID="{1304BF95-4FD0-440B-8C59-36EE3EEE922C}" presName="linNode" presStyleCnt="0"/>
      <dgm:spPr/>
    </dgm:pt>
    <dgm:pt modelId="{BFDB39BE-20B1-48C9-943C-23E55D354588}" type="pres">
      <dgm:prSet presAssocID="{1304BF95-4FD0-440B-8C59-36EE3EEE922C}" presName="parentShp" presStyleLbl="node1" presStyleIdx="0" presStyleCnt="1" custScaleX="62054" custLinFactNeighborX="-825">
        <dgm:presLayoutVars>
          <dgm:bulletEnabled val="1"/>
        </dgm:presLayoutVars>
      </dgm:prSet>
      <dgm:spPr/>
    </dgm:pt>
    <dgm:pt modelId="{D4F29D9A-DA52-4B6E-80EC-BFA60949E74F}" type="pres">
      <dgm:prSet presAssocID="{1304BF95-4FD0-440B-8C59-36EE3EEE922C}" presName="childShp" presStyleLbl="bgAccFollowNode1" presStyleIdx="0" presStyleCnt="1" custScaleX="235062">
        <dgm:presLayoutVars>
          <dgm:bulletEnabled val="1"/>
        </dgm:presLayoutVars>
      </dgm:prSet>
      <dgm:spPr/>
    </dgm:pt>
  </dgm:ptLst>
  <dgm:cxnLst>
    <dgm:cxn modelId="{4AC94A61-9C3E-4100-BAD7-D5B76A54D77B}" srcId="{1304BF95-4FD0-440B-8C59-36EE3EEE922C}" destId="{92916393-3A32-4B01-8C60-61ECA4F14E14}" srcOrd="0" destOrd="0" parTransId="{FA3D1CC3-A7FE-42A6-AD86-AB0251AFAA05}" sibTransId="{E403EB9E-66C9-4DDF-8EB8-730701C386B4}"/>
    <dgm:cxn modelId="{1955C5C5-4F69-4634-997B-73A585A9D792}" type="presOf" srcId="{1304BF95-4FD0-440B-8C59-36EE3EEE922C}" destId="{BFDB39BE-20B1-48C9-943C-23E55D354588}" srcOrd="0" destOrd="0" presId="urn:microsoft.com/office/officeart/2005/8/layout/vList6"/>
    <dgm:cxn modelId="{538EC5CA-AB0B-493A-9E2C-8E8801D17933}" srcId="{8D63F8DC-94A0-4116-BE7C-4B40DB352ABF}" destId="{1304BF95-4FD0-440B-8C59-36EE3EEE922C}" srcOrd="0" destOrd="0" parTransId="{9E9F8101-E4A4-4984-B0DE-6E2C937F98FC}" sibTransId="{69AD4B20-C1EF-451B-953F-79646BB12590}"/>
    <dgm:cxn modelId="{88DC14DF-F7CD-4E07-A866-EF21B29976F0}" type="presOf" srcId="{92916393-3A32-4B01-8C60-61ECA4F14E14}" destId="{D4F29D9A-DA52-4B6E-80EC-BFA60949E74F}" srcOrd="0" destOrd="0" presId="urn:microsoft.com/office/officeart/2005/8/layout/vList6"/>
    <dgm:cxn modelId="{E0EF73FE-A853-4147-ACA0-1D356F439362}" type="presOf" srcId="{8D63F8DC-94A0-4116-BE7C-4B40DB352ABF}" destId="{AEF0E168-161A-42F5-8367-9645EBE088C8}" srcOrd="0" destOrd="0" presId="urn:microsoft.com/office/officeart/2005/8/layout/vList6"/>
    <dgm:cxn modelId="{FC53B0EB-7472-4B2E-AFDC-362BCC0FF8C5}" type="presParOf" srcId="{AEF0E168-161A-42F5-8367-9645EBE088C8}" destId="{4F2CE119-D6ED-4234-BB76-ABA543B59B12}" srcOrd="0" destOrd="0" presId="urn:microsoft.com/office/officeart/2005/8/layout/vList6"/>
    <dgm:cxn modelId="{D7C5A943-863A-4019-B00E-3522B04FE5B3}" type="presParOf" srcId="{4F2CE119-D6ED-4234-BB76-ABA543B59B12}" destId="{BFDB39BE-20B1-48C9-943C-23E55D354588}" srcOrd="0" destOrd="0" presId="urn:microsoft.com/office/officeart/2005/8/layout/vList6"/>
    <dgm:cxn modelId="{40F1F12B-7A2B-416F-9A53-9022E939DCA0}" type="presParOf" srcId="{4F2CE119-D6ED-4234-BB76-ABA543B59B12}" destId="{D4F29D9A-DA52-4B6E-80EC-BFA60949E7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875999" y="0"/>
          <a:ext cx="281399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100" kern="1200" dirty="0"/>
            <a:t> 列印單位財產初盤表</a:t>
          </a:r>
        </a:p>
      </dsp:txBody>
      <dsp:txXfrm>
        <a:off x="1875999" y="79363"/>
        <a:ext cx="2575910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8759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步驟一</a:t>
          </a:r>
        </a:p>
      </dsp:txBody>
      <dsp:txXfrm>
        <a:off x="30994" y="30994"/>
        <a:ext cx="1814011" cy="572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35696" y="0"/>
          <a:ext cx="3904889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彙整各保管人繳回之盤點表</a:t>
          </a:r>
        </a:p>
      </dsp:txBody>
      <dsp:txXfrm>
        <a:off x="1635696" y="79363"/>
        <a:ext cx="3666800" cy="476179"/>
      </dsp:txXfrm>
    </dsp:sp>
    <dsp:sp modelId="{BFDB39BE-20B1-48C9-943C-23E55D354588}">
      <dsp:nvSpPr>
        <dsp:cNvPr id="0" name=""/>
        <dsp:cNvSpPr/>
      </dsp:nvSpPr>
      <dsp:spPr>
        <a:xfrm>
          <a:off x="82296" y="0"/>
          <a:ext cx="1553399" cy="63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步驟二</a:t>
          </a:r>
        </a:p>
      </dsp:txBody>
      <dsp:txXfrm>
        <a:off x="113290" y="30994"/>
        <a:ext cx="1491411" cy="572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619509" y="0"/>
          <a:ext cx="49980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】- </a:t>
          </a:r>
          <a:r>
            <a:rPr lang="zh-TW" altLang="en-US" sz="2200" kern="1200" dirty="0"/>
            <a:t>參考資料</a:t>
          </a:r>
        </a:p>
      </dsp:txBody>
      <dsp:txXfrm>
        <a:off x="1619509" y="79363"/>
        <a:ext cx="4759938" cy="476179"/>
      </dsp:txXfrm>
    </dsp:sp>
    <dsp:sp modelId="{BFDB39BE-20B1-48C9-943C-23E55D354588}">
      <dsp:nvSpPr>
        <dsp:cNvPr id="0" name=""/>
        <dsp:cNvSpPr/>
      </dsp:nvSpPr>
      <dsp:spPr>
        <a:xfrm>
          <a:off x="3035" y="0"/>
          <a:ext cx="1616473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4029" y="30994"/>
        <a:ext cx="1554485" cy="572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912510" y="0"/>
          <a:ext cx="3351260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200" kern="1200" dirty="0"/>
            <a:t> 填報</a:t>
          </a:r>
          <a:r>
            <a:rPr lang="en-US" altLang="zh-TW" sz="2200" kern="1200" dirty="0"/>
            <a:t>【</a:t>
          </a:r>
          <a:r>
            <a:rPr lang="zh-TW" altLang="en-US" sz="2200" kern="1200" dirty="0"/>
            <a:t>自主盤點紀錄表</a:t>
          </a:r>
          <a:r>
            <a:rPr lang="en-US" altLang="zh-TW" sz="2200" kern="1200" dirty="0"/>
            <a:t>】</a:t>
          </a:r>
          <a:endParaRPr lang="zh-TW" altLang="en-US" sz="2200" kern="1200" dirty="0"/>
        </a:p>
      </dsp:txBody>
      <dsp:txXfrm>
        <a:off x="1912510" y="79363"/>
        <a:ext cx="3113171" cy="476179"/>
      </dsp:txXfrm>
    </dsp:sp>
    <dsp:sp modelId="{BFDB39BE-20B1-48C9-943C-23E55D354588}">
      <dsp:nvSpPr>
        <dsp:cNvPr id="0" name=""/>
        <dsp:cNvSpPr/>
      </dsp:nvSpPr>
      <dsp:spPr>
        <a:xfrm>
          <a:off x="359110" y="0"/>
          <a:ext cx="1553399" cy="634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步驟三</a:t>
          </a:r>
        </a:p>
      </dsp:txBody>
      <dsp:txXfrm>
        <a:off x="390104" y="30994"/>
        <a:ext cx="1491411" cy="572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29D9A-DA52-4B6E-80EC-BFA60949E74F}">
      <dsp:nvSpPr>
        <dsp:cNvPr id="0" name=""/>
        <dsp:cNvSpPr/>
      </dsp:nvSpPr>
      <dsp:spPr>
        <a:xfrm>
          <a:off x="1340379" y="0"/>
          <a:ext cx="7599927" cy="6349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繳回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自主盤點紀錄表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單位所有已簽章盤點完成之盤點表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1340379" y="79363"/>
        <a:ext cx="7361838" cy="476179"/>
      </dsp:txXfrm>
    </dsp:sp>
    <dsp:sp modelId="{BFDB39BE-20B1-48C9-943C-23E55D354588}">
      <dsp:nvSpPr>
        <dsp:cNvPr id="0" name=""/>
        <dsp:cNvSpPr/>
      </dsp:nvSpPr>
      <dsp:spPr>
        <a:xfrm>
          <a:off x="0" y="0"/>
          <a:ext cx="1337536" cy="6349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步驟四</a:t>
          </a:r>
        </a:p>
      </dsp:txBody>
      <dsp:txXfrm>
        <a:off x="30994" y="30994"/>
        <a:ext cx="1275548" cy="572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80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33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5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jp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113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7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113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" r="516"/>
          <a:stretch/>
        </p:blipFill>
        <p:spPr>
          <a:xfrm>
            <a:off x="563874" y="2230454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/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131335" y="2062215"/>
            <a:ext cx="8262424" cy="4429698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828026" y="4287600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5" b="886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/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2655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08512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單位財物經管人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收到自主盤點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Mail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通知我該怎麼做？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831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單位財物經管人會收到</a:t>
            </a:r>
            <a:endParaRPr lang="en-US" altLang="zh-TW" sz="20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B2141E8-EFBE-43CC-82BB-26AB86BB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8" y="2546350"/>
            <a:ext cx="7063033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8596668" cy="4576546"/>
          </a:xfrm>
        </p:spPr>
        <p:txBody>
          <a:bodyPr/>
          <a:lstStyle/>
          <a:p>
            <a:r>
              <a:rPr lang="zh-TW" altLang="en-US" sz="2000" dirty="0"/>
              <a:t>列印單位財物盤點表，依保管人分類</a:t>
            </a:r>
            <a:br>
              <a:rPr lang="en-US" altLang="zh-TW" sz="2000" dirty="0"/>
            </a:br>
            <a:r>
              <a:rPr lang="zh-TW" altLang="en-US" sz="2000" dirty="0"/>
              <a:t>轉交給各保管人之</a:t>
            </a:r>
            <a:r>
              <a:rPr lang="zh-TW" altLang="en-US" sz="2000" dirty="0">
                <a:solidFill>
                  <a:srgbClr val="FF0000"/>
                </a:solidFill>
              </a:rPr>
              <a:t>財物盤點人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非保管人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/>
              <a:t>進行盤點。</a:t>
            </a:r>
            <a:br>
              <a:rPr lang="en-US" altLang="zh-TW" sz="2000" dirty="0"/>
            </a:br>
            <a:r>
              <a:rPr lang="en-US" altLang="zh-TW" sz="2000" dirty="0">
                <a:solidFill>
                  <a:srgbClr val="0070C0"/>
                </a:solidFill>
              </a:rPr>
              <a:t>※ </a:t>
            </a:r>
            <a:r>
              <a:rPr lang="zh-TW" altLang="en-US" sz="2000" dirty="0">
                <a:solidFill>
                  <a:srgbClr val="0070C0"/>
                </a:solidFill>
              </a:rPr>
              <a:t>保管人不可為盤點人</a:t>
            </a:r>
            <a:endParaRPr lang="en-US" altLang="zh-TW" sz="2000" dirty="0">
              <a:solidFill>
                <a:srgbClr val="0070C0"/>
              </a:solidFill>
            </a:endParaRPr>
          </a:p>
          <a:p>
            <a:endParaRPr lang="zh-TW" altLang="en-US" b="1" dirty="0"/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563549"/>
              </p:ext>
            </p:extLst>
          </p:nvPr>
        </p:nvGraphicFramePr>
        <p:xfrm>
          <a:off x="677334" y="579573"/>
          <a:ext cx="4689999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ED12D017-EEB6-4D1F-B635-6BD5E0B736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0720" r="50341"/>
          <a:stretch/>
        </p:blipFill>
        <p:spPr>
          <a:xfrm>
            <a:off x="5520489" y="546113"/>
            <a:ext cx="3134722" cy="842459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8EA02679-B497-42B2-8941-EB9079AF33AB}"/>
              </a:ext>
            </a:extLst>
          </p:cNvPr>
          <p:cNvSpPr/>
          <p:nvPr/>
        </p:nvSpPr>
        <p:spPr>
          <a:xfrm>
            <a:off x="4279076" y="3050448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A0B756D0-08DE-4764-BFD0-C0FD21788864}"/>
              </a:ext>
            </a:extLst>
          </p:cNvPr>
          <p:cNvSpPr/>
          <p:nvPr/>
        </p:nvSpPr>
        <p:spPr>
          <a:xfrm>
            <a:off x="4277462" y="4157202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596A232A-F858-4D81-A9DD-6E22BA825CFA}"/>
              </a:ext>
            </a:extLst>
          </p:cNvPr>
          <p:cNvSpPr/>
          <p:nvPr/>
        </p:nvSpPr>
        <p:spPr>
          <a:xfrm>
            <a:off x="4277461" y="5263956"/>
            <a:ext cx="838727" cy="43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5310879-31E6-4664-9FBC-2FCFED735CAD}"/>
              </a:ext>
            </a:extLst>
          </p:cNvPr>
          <p:cNvSpPr txBox="1"/>
          <p:nvPr/>
        </p:nvSpPr>
        <p:spPr>
          <a:xfrm>
            <a:off x="6518158" y="3022858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A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6B72E56-72FB-4D21-86FE-A2B7B74CEA59}"/>
              </a:ext>
            </a:extLst>
          </p:cNvPr>
          <p:cNvSpPr txBox="1"/>
          <p:nvPr/>
        </p:nvSpPr>
        <p:spPr>
          <a:xfrm>
            <a:off x="6518158" y="4132487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B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0C15D8B-5393-46AE-A456-9C16DD6EFEA4}"/>
              </a:ext>
            </a:extLst>
          </p:cNvPr>
          <p:cNvSpPr txBox="1"/>
          <p:nvPr/>
        </p:nvSpPr>
        <p:spPr>
          <a:xfrm>
            <a:off x="6518158" y="5199642"/>
            <a:ext cx="149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保管人</a:t>
            </a:r>
            <a:r>
              <a:rPr lang="en-US" altLang="zh-TW" sz="2400" dirty="0">
                <a:latin typeface="+mj-ea"/>
                <a:ea typeface="+mj-ea"/>
              </a:rPr>
              <a:t>C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F6A7552E-EDE1-44DE-B6CB-B0A4A2DCDAF8}"/>
              </a:ext>
            </a:extLst>
          </p:cNvPr>
          <p:cNvPicPr/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7" y="2751165"/>
            <a:ext cx="3035104" cy="3317386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38041811-3B51-4DE7-A3DC-C7E1E9272BEE}"/>
              </a:ext>
            </a:extLst>
          </p:cNvPr>
          <p:cNvSpPr txBox="1"/>
          <p:nvPr/>
        </p:nvSpPr>
        <p:spPr>
          <a:xfrm>
            <a:off x="1392486" y="3934831"/>
            <a:ext cx="1909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+mj-ea"/>
                <a:ea typeface="+mj-ea"/>
              </a:rPr>
              <a:t>單位總盤點表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CC63A2A5-21A4-4042-9176-5E24274F6226}"/>
              </a:ext>
            </a:extLst>
          </p:cNvPr>
          <p:cNvSpPr txBox="1"/>
          <p:nvPr/>
        </p:nvSpPr>
        <p:spPr>
          <a:xfrm>
            <a:off x="4246837" y="2786736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9B41B86-31C0-4A76-86E6-5E2684F4623A}"/>
              </a:ext>
            </a:extLst>
          </p:cNvPr>
          <p:cNvSpPr txBox="1"/>
          <p:nvPr/>
        </p:nvSpPr>
        <p:spPr>
          <a:xfrm>
            <a:off x="4222502" y="3906887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669A350F-771D-433B-A51C-0C9BAB20846E}"/>
              </a:ext>
            </a:extLst>
          </p:cNvPr>
          <p:cNvSpPr txBox="1"/>
          <p:nvPr/>
        </p:nvSpPr>
        <p:spPr>
          <a:xfrm>
            <a:off x="4234680" y="5014110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分送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C28033B2-597C-4337-8BAC-2F4B729AC48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4967190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23957928-EFD7-4D30-851A-FBE4ABBB5FA3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3839055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DAAA869-F965-4F5F-B5D3-DDE7455398B5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3084" r="18988" b="14317"/>
          <a:stretch/>
        </p:blipFill>
        <p:spPr bwMode="auto">
          <a:xfrm>
            <a:off x="5441079" y="2718359"/>
            <a:ext cx="989758" cy="107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1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1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1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1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  <p:bldP spid="18" grpId="0" animBg="1"/>
      <p:bldP spid="21" grpId="0" animBg="1"/>
      <p:bldP spid="22" grpId="0" animBg="1"/>
      <p:bldP spid="25" grpId="0"/>
      <p:bldP spid="26" grpId="0"/>
      <p:bldP spid="27" grpId="0"/>
      <p:bldP spid="30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F0C932A-A83B-49D6-BA0C-1A8BC644E7F7}"/>
              </a:ext>
            </a:extLst>
          </p:cNvPr>
          <p:cNvSpPr txBox="1"/>
          <p:nvPr/>
        </p:nvSpPr>
        <p:spPr>
          <a:xfrm>
            <a:off x="1342818" y="2110845"/>
            <a:ext cx="6675120" cy="1015663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rgbClr val="0070C0"/>
                </a:solidFill>
              </a:rPr>
              <a:t>各保管人盤點中</a:t>
            </a:r>
            <a:r>
              <a:rPr lang="en-US" altLang="zh-TW" sz="6000" dirty="0">
                <a:solidFill>
                  <a:srgbClr val="0070C0"/>
                </a:solidFill>
              </a:rPr>
              <a:t>……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7B5C60-DDD1-45FA-AB2F-48F5ED140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14028" y="3429000"/>
            <a:ext cx="1607820" cy="2436091"/>
          </a:xfrm>
          <a:prstGeom prst="rect">
            <a:avLst/>
          </a:prstGeom>
        </p:spPr>
      </p:pic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10487C59-8117-4848-AB38-D2258C83DAAF}"/>
              </a:ext>
            </a:extLst>
          </p:cNvPr>
          <p:cNvSpPr/>
          <p:nvPr/>
        </p:nvSpPr>
        <p:spPr>
          <a:xfrm>
            <a:off x="2752344" y="3344919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點擊瞭解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財物保管人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初盤作業說明   </a:t>
            </a:r>
            <a:endParaRPr lang="zh-TW" altLang="en-US" sz="2000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2750EFFD-DC4A-484A-869B-E668D26871E5}"/>
              </a:ext>
            </a:extLst>
          </p:cNvPr>
          <p:cNvSpPr/>
          <p:nvPr/>
        </p:nvSpPr>
        <p:spPr>
          <a:xfrm>
            <a:off x="2231136" y="3364993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FEA9DAD3-1ED4-41EC-8C55-17E7C812334D}"/>
              </a:ext>
            </a:extLst>
          </p:cNvPr>
          <p:cNvSpPr/>
          <p:nvPr/>
        </p:nvSpPr>
        <p:spPr>
          <a:xfrm>
            <a:off x="2231136" y="410260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hlinkClick r:id="rId6" action="ppaction://hlinksldjump"/>
            <a:extLst>
              <a:ext uri="{FF2B5EF4-FFF2-40B4-BE49-F238E27FC236}">
                <a16:creationId xmlns:a16="http://schemas.microsoft.com/office/drawing/2014/main" id="{3917AEEB-EA61-469E-96E5-6154E7129737}"/>
              </a:ext>
            </a:extLst>
          </p:cNvPr>
          <p:cNvSpPr/>
          <p:nvPr/>
        </p:nvSpPr>
        <p:spPr>
          <a:xfrm>
            <a:off x="2752344" y="4076290"/>
            <a:ext cx="460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略過進行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單位財物經管人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步驟二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7" grpId="0"/>
      <p:bldP spid="8" grpId="0" animBg="1"/>
      <p:bldP spid="33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858335"/>
              </p:ext>
            </p:extLst>
          </p:nvPr>
        </p:nvGraphicFramePr>
        <p:xfrm>
          <a:off x="677334" y="579573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0F6AA6A8-9953-4F6F-8A8F-21C205411867}"/>
              </a:ext>
            </a:extLst>
          </p:cNvPr>
          <p:cNvGrpSpPr/>
          <p:nvPr/>
        </p:nvGrpSpPr>
        <p:grpSpPr>
          <a:xfrm flipH="1">
            <a:off x="1302957" y="1564600"/>
            <a:ext cx="2723823" cy="3286321"/>
            <a:chOff x="5484224" y="2556886"/>
            <a:chExt cx="2723823" cy="3286321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48A05F5-1177-45CA-9DD6-510AC88B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93D35F5-7196-44D4-8B71-DC8A7A204CF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98E8D0A8-5B6A-448A-AE1B-18D5A57BE948}"/>
              </a:ext>
            </a:extLst>
          </p:cNvPr>
          <p:cNvSpPr/>
          <p:nvPr/>
        </p:nvSpPr>
        <p:spPr>
          <a:xfrm flipH="1">
            <a:off x="3971916" y="2914288"/>
            <a:ext cx="1712032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051CF65-487E-477B-BFE9-43062A81640E}"/>
              </a:ext>
            </a:extLst>
          </p:cNvPr>
          <p:cNvGrpSpPr/>
          <p:nvPr/>
        </p:nvGrpSpPr>
        <p:grpSpPr>
          <a:xfrm>
            <a:off x="5941108" y="1588724"/>
            <a:ext cx="2742008" cy="3262197"/>
            <a:chOff x="1089327" y="2203658"/>
            <a:chExt cx="2742008" cy="3262197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CD964240-DC58-4C44-82FB-52F3387C5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42D7154-AF15-4BCD-AF12-3C6942DCCCE1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C30123-3B12-40E6-8BB7-4AAA2FE41226}"/>
              </a:ext>
            </a:extLst>
          </p:cNvPr>
          <p:cNvSpPr txBox="1"/>
          <p:nvPr/>
        </p:nvSpPr>
        <p:spPr>
          <a:xfrm>
            <a:off x="4229076" y="2649189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收繳盤點表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D1F9CC3-FD67-41AB-A0B8-E28769D23DEF}"/>
              </a:ext>
            </a:extLst>
          </p:cNvPr>
          <p:cNvSpPr txBox="1"/>
          <p:nvPr/>
        </p:nvSpPr>
        <p:spPr>
          <a:xfrm>
            <a:off x="1554161" y="5086906"/>
            <a:ext cx="7864159" cy="1107996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1. </a:t>
            </a:r>
            <a:r>
              <a:rPr lang="zh-TW" altLang="en-US" sz="2200" dirty="0">
                <a:solidFill>
                  <a:srgbClr val="0070C0"/>
                </a:solidFill>
              </a:rPr>
              <a:t>確認是否有缺漏頁</a:t>
            </a:r>
            <a:r>
              <a:rPr lang="en-US" altLang="zh-TW" sz="2200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zh-TW" sz="2200" dirty="0">
                <a:solidFill>
                  <a:srgbClr val="0070C0"/>
                </a:solidFill>
              </a:rPr>
              <a:t>2. </a:t>
            </a:r>
            <a:r>
              <a:rPr lang="zh-TW" altLang="en-US" sz="2200">
                <a:solidFill>
                  <a:srgbClr val="0070C0"/>
                </a:solidFill>
              </a:rPr>
              <a:t>確認回收的</a:t>
            </a:r>
            <a:r>
              <a:rPr lang="zh-TW" altLang="en-US" sz="2200" dirty="0">
                <a:solidFill>
                  <a:srgbClr val="0070C0"/>
                </a:solidFill>
              </a:rPr>
              <a:t>盤點表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盤點結果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欄位是否有填</a:t>
            </a:r>
            <a:endParaRPr lang="en-US" altLang="zh-TW" sz="2200" dirty="0">
              <a:solidFill>
                <a:srgbClr val="0070C0"/>
              </a:solidFill>
            </a:endParaRPr>
          </a:p>
          <a:p>
            <a:r>
              <a:rPr lang="en-US" altLang="zh-TW" sz="2200" dirty="0">
                <a:solidFill>
                  <a:srgbClr val="0070C0"/>
                </a:solidFill>
              </a:rPr>
              <a:t>3. </a:t>
            </a:r>
            <a:r>
              <a:rPr lang="zh-TW" altLang="en-US" sz="2200" dirty="0">
                <a:solidFill>
                  <a:srgbClr val="0070C0"/>
                </a:solidFill>
              </a:rPr>
              <a:t>確認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盤點人</a:t>
            </a:r>
            <a:r>
              <a:rPr lang="en-US" altLang="zh-TW" sz="2200" dirty="0">
                <a:solidFill>
                  <a:srgbClr val="FF0000"/>
                </a:solidFill>
              </a:rPr>
              <a:t>】 </a:t>
            </a:r>
            <a:r>
              <a:rPr lang="zh-TW" altLang="en-US" sz="2200" dirty="0">
                <a:solidFill>
                  <a:srgbClr val="FF0000"/>
                </a:solidFill>
              </a:rPr>
              <a:t>、</a:t>
            </a:r>
            <a:r>
              <a:rPr lang="en-US" altLang="zh-TW" sz="2200" dirty="0">
                <a:solidFill>
                  <a:srgbClr val="FF0000"/>
                </a:solidFill>
              </a:rPr>
              <a:t> 【</a:t>
            </a:r>
            <a:r>
              <a:rPr lang="zh-TW" altLang="en-US" sz="2200" dirty="0">
                <a:solidFill>
                  <a:srgbClr val="FF0000"/>
                </a:solidFill>
              </a:rPr>
              <a:t>保管人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FF0000"/>
                </a:solidFill>
              </a:rPr>
              <a:t>及</a:t>
            </a:r>
            <a:r>
              <a:rPr lang="en-US" altLang="zh-TW" sz="2200" dirty="0">
                <a:solidFill>
                  <a:srgbClr val="FF0000"/>
                </a:solidFill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</a:rPr>
              <a:t>單位主管</a:t>
            </a:r>
            <a:r>
              <a:rPr lang="en-US" altLang="zh-TW" sz="2200" dirty="0">
                <a:solidFill>
                  <a:srgbClr val="FF0000"/>
                </a:solidFill>
              </a:rPr>
              <a:t>】</a:t>
            </a:r>
            <a:r>
              <a:rPr lang="zh-TW" altLang="en-US" sz="2200" dirty="0">
                <a:solidFill>
                  <a:srgbClr val="0070C0"/>
                </a:solidFill>
              </a:rPr>
              <a:t>是否有簽章</a:t>
            </a:r>
            <a:endParaRPr lang="zh-TW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8" grpId="0" animBg="1"/>
      <p:bldP spid="39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165884"/>
              </p:ext>
            </p:extLst>
          </p:nvPr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302345F-C694-4B92-AC32-D418DBE871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6" t="48929" r="-536" b="1401"/>
          <a:stretch/>
        </p:blipFill>
        <p:spPr>
          <a:xfrm>
            <a:off x="5823733" y="495521"/>
            <a:ext cx="3347982" cy="8111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359818-B255-4339-AEF4-199ABE443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728217" y="2015958"/>
            <a:ext cx="6291070" cy="4634941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D29AB749-899B-43DF-8E56-125FA7CC2DD9}"/>
              </a:ext>
            </a:extLst>
          </p:cNvPr>
          <p:cNvSpPr/>
          <p:nvPr/>
        </p:nvSpPr>
        <p:spPr>
          <a:xfrm>
            <a:off x="6738772" y="1495086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hlinkClick r:id="rId11" action="ppaction://hlinksldjump"/>
            <a:extLst>
              <a:ext uri="{FF2B5EF4-FFF2-40B4-BE49-F238E27FC236}">
                <a16:creationId xmlns:a16="http://schemas.microsoft.com/office/drawing/2014/main" id="{8D129C0F-614F-4671-AA40-2934E4103A76}"/>
              </a:ext>
            </a:extLst>
          </p:cNvPr>
          <p:cNvSpPr/>
          <p:nvPr/>
        </p:nvSpPr>
        <p:spPr>
          <a:xfrm>
            <a:off x="7168540" y="1472717"/>
            <a:ext cx="1673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點擊我瞭解</a:t>
            </a:r>
          </a:p>
        </p:txBody>
      </p:sp>
      <p:sp>
        <p:nvSpPr>
          <p:cNvPr id="21" name="矩形 20">
            <a:hlinkClick r:id="rId11" action="ppaction://hlinksldjump"/>
            <a:extLst>
              <a:ext uri="{FF2B5EF4-FFF2-40B4-BE49-F238E27FC236}">
                <a16:creationId xmlns:a16="http://schemas.microsoft.com/office/drawing/2014/main" id="{F6D9C569-94DC-4E95-89E7-837F677EFE4D}"/>
              </a:ext>
            </a:extLst>
          </p:cNvPr>
          <p:cNvSpPr/>
          <p:nvPr/>
        </p:nvSpPr>
        <p:spPr>
          <a:xfrm>
            <a:off x="774187" y="1461276"/>
            <a:ext cx="676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各類財物筆數請參閱</a:t>
            </a:r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單位總盤點表最末頁統計表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endParaRPr lang="zh-TW" altLang="en-US" sz="2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6A29695-1053-441E-B28E-2F9AD6AF5E56}"/>
              </a:ext>
            </a:extLst>
          </p:cNvPr>
          <p:cNvSpPr txBox="1"/>
          <p:nvPr/>
        </p:nvSpPr>
        <p:spPr>
          <a:xfrm>
            <a:off x="3728407" y="2987368"/>
            <a:ext cx="118192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經管組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18E461B-3B2F-413A-A6DD-09A71A281B82}"/>
              </a:ext>
            </a:extLst>
          </p:cNvPr>
          <p:cNvSpPr txBox="1"/>
          <p:nvPr/>
        </p:nvSpPr>
        <p:spPr>
          <a:xfrm>
            <a:off x="6322401" y="2991220"/>
            <a:ext cx="167399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113.04.30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5C493C2-0D88-4286-89B0-DC4C3524B297}"/>
              </a:ext>
            </a:extLst>
          </p:cNvPr>
          <p:cNvSpPr txBox="1"/>
          <p:nvPr/>
        </p:nvSpPr>
        <p:spPr>
          <a:xfrm>
            <a:off x="6313257" y="3555189"/>
            <a:ext cx="87942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FD020A9-C2EE-47E7-80A5-417B04B8D863}"/>
              </a:ext>
            </a:extLst>
          </p:cNvPr>
          <p:cNvSpPr txBox="1"/>
          <p:nvPr/>
        </p:nvSpPr>
        <p:spPr>
          <a:xfrm>
            <a:off x="3528258" y="4512671"/>
            <a:ext cx="73259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D7CDB7E-8ECE-4B88-929C-1EF2A2ACAF3B}"/>
              </a:ext>
            </a:extLst>
          </p:cNvPr>
          <p:cNvSpPr txBox="1"/>
          <p:nvPr/>
        </p:nvSpPr>
        <p:spPr>
          <a:xfrm>
            <a:off x="6244642" y="4520028"/>
            <a:ext cx="732591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150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DF208E2-30AE-4599-B140-BC21F9BE0032}"/>
              </a:ext>
            </a:extLst>
          </p:cNvPr>
          <p:cNvSpPr txBox="1"/>
          <p:nvPr/>
        </p:nvSpPr>
        <p:spPr>
          <a:xfrm>
            <a:off x="3326916" y="4879787"/>
            <a:ext cx="107787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1039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D76E405-F357-4A1B-BE0B-44FA3D651063}"/>
              </a:ext>
            </a:extLst>
          </p:cNvPr>
          <p:cNvSpPr txBox="1"/>
          <p:nvPr/>
        </p:nvSpPr>
        <p:spPr>
          <a:xfrm>
            <a:off x="5907445" y="4896288"/>
            <a:ext cx="829912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2120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9B1CBF2-0BB3-40CD-BC5F-E5E29EF24203}"/>
              </a:ext>
            </a:extLst>
          </p:cNvPr>
          <p:cNvSpPr txBox="1"/>
          <p:nvPr/>
        </p:nvSpPr>
        <p:spPr>
          <a:xfrm>
            <a:off x="3670006" y="525415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6075948" y="528032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670006" y="5639554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61AE81D-5D86-48E3-B910-EE2FE81E51CF}"/>
              </a:ext>
            </a:extLst>
          </p:cNvPr>
          <p:cNvSpPr txBox="1"/>
          <p:nvPr/>
        </p:nvSpPr>
        <p:spPr>
          <a:xfrm>
            <a:off x="3008055" y="6029968"/>
            <a:ext cx="955094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5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8" grpId="0" animBg="1"/>
      <p:bldP spid="19" grpId="0"/>
      <p:bldP spid="21" grpId="0"/>
      <p:bldP spid="25" grpId="0"/>
      <p:bldP spid="26" grpId="0"/>
      <p:bldP spid="27" grpId="0"/>
      <p:bldP spid="29" grpId="0"/>
      <p:bldP spid="30" grpId="0"/>
      <p:bldP spid="32" grpId="0"/>
      <p:bldP spid="34" grpId="0"/>
      <p:bldP spid="35" grpId="0"/>
      <p:bldP spid="3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989318"/>
              </p:ext>
            </p:extLst>
          </p:nvPr>
        </p:nvGraphicFramePr>
        <p:xfrm>
          <a:off x="677334" y="537304"/>
          <a:ext cx="6620573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A98A4CFB-5000-4FD5-A944-5DEF634D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4817"/>
            <a:ext cx="6537282" cy="43713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</a:rPr>
              <a:t>單位總盤點表最末頁</a:t>
            </a:r>
            <a:r>
              <a:rPr lang="en-US" altLang="zh-TW" sz="2000" dirty="0">
                <a:solidFill>
                  <a:srgbClr val="FF0000"/>
                </a:solidFill>
              </a:rPr>
              <a:t>】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各類財物筆數統計表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E74BAB-6C61-4DB1-B434-E32B0A1B75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50"/>
          <a:stretch/>
        </p:blipFill>
        <p:spPr>
          <a:xfrm>
            <a:off x="297180" y="2114549"/>
            <a:ext cx="9860280" cy="2044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8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0A19D957-9B99-4DEE-901D-F7108210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343" y="1360565"/>
            <a:ext cx="6821887" cy="5001914"/>
          </a:xfrm>
          <a:prstGeom prst="rect">
            <a:avLst/>
          </a:prstGeom>
        </p:spPr>
      </p:pic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/>
        </p:nvGraphicFramePr>
        <p:xfrm>
          <a:off x="447739" y="606919"/>
          <a:ext cx="5622882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302345F-C694-4B92-AC32-D418DBE871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485" t="-1316" r="-1006" b="70889"/>
          <a:stretch/>
        </p:blipFill>
        <p:spPr>
          <a:xfrm>
            <a:off x="5823733" y="495521"/>
            <a:ext cx="2954961" cy="811183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407F7-23CC-4582-A5E0-D42A80331303}"/>
              </a:ext>
            </a:extLst>
          </p:cNvPr>
          <p:cNvSpPr txBox="1"/>
          <p:nvPr/>
        </p:nvSpPr>
        <p:spPr>
          <a:xfrm>
            <a:off x="4515847" y="22344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F7ACEE-65A6-4A88-A385-560DA66501D3}"/>
              </a:ext>
            </a:extLst>
          </p:cNvPr>
          <p:cNvSpPr txBox="1"/>
          <p:nvPr/>
        </p:nvSpPr>
        <p:spPr>
          <a:xfrm>
            <a:off x="3354483" y="2765142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617B6BC-F330-4EEA-AA67-BC0FE06CCC0F}"/>
              </a:ext>
            </a:extLst>
          </p:cNvPr>
          <p:cNvSpPr txBox="1"/>
          <p:nvPr/>
        </p:nvSpPr>
        <p:spPr>
          <a:xfrm>
            <a:off x="4320307" y="1562099"/>
            <a:ext cx="918055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3413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5ECF23D-2046-4250-A97C-5A6BE6C057DC}"/>
              </a:ext>
            </a:extLst>
          </p:cNvPr>
          <p:cNvSpPr txBox="1"/>
          <p:nvPr/>
        </p:nvSpPr>
        <p:spPr>
          <a:xfrm>
            <a:off x="3363628" y="3499245"/>
            <a:ext cx="563549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E4C8391-99FF-4BA7-8B5A-C598D78CEAB7}"/>
              </a:ext>
            </a:extLst>
          </p:cNvPr>
          <p:cNvSpPr txBox="1"/>
          <p:nvPr/>
        </p:nvSpPr>
        <p:spPr>
          <a:xfrm>
            <a:off x="7579653" y="2191162"/>
            <a:ext cx="2359312" cy="43088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0070C0"/>
                </a:solidFill>
              </a:rPr>
              <a:t>※ </a:t>
            </a:r>
            <a:r>
              <a:rPr lang="zh-TW" altLang="en-US" sz="2200" dirty="0">
                <a:solidFill>
                  <a:srgbClr val="0070C0"/>
                </a:solidFill>
              </a:rPr>
              <a:t>帳物不符為</a:t>
            </a:r>
            <a:r>
              <a:rPr lang="en-US" altLang="zh-TW" sz="2200" dirty="0">
                <a:solidFill>
                  <a:srgbClr val="FF0000"/>
                </a:solidFill>
              </a:rPr>
              <a:t>0</a:t>
            </a:r>
            <a:r>
              <a:rPr lang="zh-TW" altLang="en-US" sz="2200" dirty="0">
                <a:solidFill>
                  <a:srgbClr val="0070C0"/>
                </a:solidFill>
              </a:rPr>
              <a:t>者</a:t>
            </a:r>
            <a:endParaRPr lang="zh-TW" altLang="en-US" sz="2200" dirty="0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4AD96EAB-6DFD-433B-9EED-44D660A12B9C}"/>
              </a:ext>
            </a:extLst>
          </p:cNvPr>
          <p:cNvSpPr/>
          <p:nvPr/>
        </p:nvSpPr>
        <p:spPr>
          <a:xfrm rot="5400000">
            <a:off x="8699305" y="2587332"/>
            <a:ext cx="286851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FF51BAAC-29A6-424F-A89D-728FC0CB67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" t="33782" r="51556" b="37487"/>
          <a:stretch/>
        </p:blipFill>
        <p:spPr>
          <a:xfrm>
            <a:off x="7625495" y="2819400"/>
            <a:ext cx="2608322" cy="716403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D81468A3-9DF2-4084-A6B6-1733411171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2" t="35914" r="-385" b="38710"/>
          <a:stretch/>
        </p:blipFill>
        <p:spPr>
          <a:xfrm>
            <a:off x="7633115" y="3531739"/>
            <a:ext cx="2625639" cy="628781"/>
          </a:xfrm>
          <a:prstGeom prst="rect">
            <a:avLst/>
          </a:prstGeom>
        </p:spPr>
      </p:pic>
      <p:sp>
        <p:nvSpPr>
          <p:cNvPr id="5" name="乘號 4">
            <a:extLst>
              <a:ext uri="{FF2B5EF4-FFF2-40B4-BE49-F238E27FC236}">
                <a16:creationId xmlns:a16="http://schemas.microsoft.com/office/drawing/2014/main" id="{CD67689F-770A-4E51-B96B-5E46597F1EF6}"/>
              </a:ext>
            </a:extLst>
          </p:cNvPr>
          <p:cNvSpPr/>
          <p:nvPr/>
        </p:nvSpPr>
        <p:spPr>
          <a:xfrm>
            <a:off x="8745473" y="3178745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乘號 41">
            <a:extLst>
              <a:ext uri="{FF2B5EF4-FFF2-40B4-BE49-F238E27FC236}">
                <a16:creationId xmlns:a16="http://schemas.microsoft.com/office/drawing/2014/main" id="{B0573A13-568D-4A79-B10F-2978F414A9BF}"/>
              </a:ext>
            </a:extLst>
          </p:cNvPr>
          <p:cNvSpPr/>
          <p:nvPr/>
        </p:nvSpPr>
        <p:spPr>
          <a:xfrm>
            <a:off x="8778694" y="3813661"/>
            <a:ext cx="334927" cy="355827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4F8DFEA3-E200-4E58-844C-776BCE312776}"/>
              </a:ext>
            </a:extLst>
          </p:cNvPr>
          <p:cNvGrpSpPr/>
          <p:nvPr/>
        </p:nvGrpSpPr>
        <p:grpSpPr>
          <a:xfrm>
            <a:off x="5254654" y="5567404"/>
            <a:ext cx="1677653" cy="523220"/>
            <a:chOff x="10065384" y="6046615"/>
            <a:chExt cx="1677653" cy="523220"/>
          </a:xfrm>
        </p:grpSpPr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0E0144AE-F9C4-406C-B770-5A0E7B204E6E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529548D9-F01B-4C1F-9CC4-3EB285DD926D}"/>
                </a:ext>
              </a:extLst>
            </p:cNvPr>
            <p:cNvSpPr txBox="1"/>
            <p:nvPr/>
          </p:nvSpPr>
          <p:spPr>
            <a:xfrm>
              <a:off x="10065384" y="6046615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F8B5C897-AB21-44A6-8559-6807CA7FF2FD}"/>
              </a:ext>
            </a:extLst>
          </p:cNvPr>
          <p:cNvGrpSpPr/>
          <p:nvPr/>
        </p:nvGrpSpPr>
        <p:grpSpPr>
          <a:xfrm>
            <a:off x="2207261" y="5567404"/>
            <a:ext cx="1551428" cy="523220"/>
            <a:chOff x="9958377" y="4506193"/>
            <a:chExt cx="1551428" cy="523220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E86D4380-BCF0-4BC1-8C5F-0BAB9EBA1B29}"/>
                </a:ext>
              </a:extLst>
            </p:cNvPr>
            <p:cNvSpPr txBox="1"/>
            <p:nvPr/>
          </p:nvSpPr>
          <p:spPr>
            <a:xfrm>
              <a:off x="9958377" y="450619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03A8D547-3D5F-45B7-982A-3E84D081DE83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88156CA-E65F-4334-95FA-5A5115B06027}"/>
              </a:ext>
            </a:extLst>
          </p:cNvPr>
          <p:cNvSpPr txBox="1"/>
          <p:nvPr/>
        </p:nvSpPr>
        <p:spPr>
          <a:xfrm>
            <a:off x="8989648" y="3180069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0BBB0AF-98D7-4125-B907-868805DE6984}"/>
              </a:ext>
            </a:extLst>
          </p:cNvPr>
          <p:cNvSpPr txBox="1"/>
          <p:nvPr/>
        </p:nvSpPr>
        <p:spPr>
          <a:xfrm>
            <a:off x="8989648" y="3825919"/>
            <a:ext cx="1242015" cy="369332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不用填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6B533ED0-287D-4222-B668-C5E27F439EEA}"/>
              </a:ext>
            </a:extLst>
          </p:cNvPr>
          <p:cNvSpPr/>
          <p:nvPr/>
        </p:nvSpPr>
        <p:spPr>
          <a:xfrm>
            <a:off x="5802735" y="2261341"/>
            <a:ext cx="1694990" cy="293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6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3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6" grpId="0"/>
      <p:bldP spid="40" grpId="0"/>
      <p:bldP spid="22" grpId="0"/>
      <p:bldP spid="23" grpId="0"/>
      <p:bldP spid="24" grpId="0"/>
      <p:bldP spid="28" grpId="0" animBg="1"/>
      <p:bldP spid="5" grpId="0" animBg="1"/>
      <p:bldP spid="42" grpId="0" animBg="1"/>
      <p:bldP spid="33" grpId="0"/>
      <p:bldP spid="26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1CB96B2C-8B4E-4C66-BAC1-CEA414F79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031056"/>
              </p:ext>
            </p:extLst>
          </p:nvPr>
        </p:nvGraphicFramePr>
        <p:xfrm>
          <a:off x="456881" y="578883"/>
          <a:ext cx="8943151" cy="63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D33E90C9-F077-4F57-A0EF-E3F7AE908E64}"/>
              </a:ext>
            </a:extLst>
          </p:cNvPr>
          <p:cNvGrpSpPr/>
          <p:nvPr/>
        </p:nvGrpSpPr>
        <p:grpSpPr>
          <a:xfrm flipH="1">
            <a:off x="1365887" y="2068700"/>
            <a:ext cx="2723823" cy="3286321"/>
            <a:chOff x="5484224" y="2556886"/>
            <a:chExt cx="2723823" cy="3286321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CC1892AC-FA37-49F7-8F66-18542BE1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246B036-DB1F-47A3-B5F3-F70498EB258B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753BDB8C-2093-41AB-A4A6-CC01F1A6F73D}"/>
              </a:ext>
            </a:extLst>
          </p:cNvPr>
          <p:cNvSpPr/>
          <p:nvPr/>
        </p:nvSpPr>
        <p:spPr>
          <a:xfrm>
            <a:off x="4137729" y="3899377"/>
            <a:ext cx="2077188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B205B15-2084-4E5A-A6CE-D899E4EBF210}"/>
              </a:ext>
            </a:extLst>
          </p:cNvPr>
          <p:cNvSpPr txBox="1"/>
          <p:nvPr/>
        </p:nvSpPr>
        <p:spPr>
          <a:xfrm>
            <a:off x="4035920" y="2746629"/>
            <a:ext cx="29744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+mj-ea"/>
                <a:ea typeface="+mj-ea"/>
              </a:rPr>
              <a:t>4/30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前繳回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800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自主盤點紀錄表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</a:p>
          <a:p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【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單位盤點表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】</a:t>
            </a:r>
            <a:endParaRPr lang="zh-TW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C45376C-5919-430D-9E28-9368663D302F}"/>
              </a:ext>
            </a:extLst>
          </p:cNvPr>
          <p:cNvGrpSpPr/>
          <p:nvPr/>
        </p:nvGrpSpPr>
        <p:grpSpPr>
          <a:xfrm>
            <a:off x="6360845" y="2068444"/>
            <a:ext cx="2764867" cy="3286577"/>
            <a:chOff x="6635165" y="2068444"/>
            <a:chExt cx="2764867" cy="328657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6DB623C-D80B-4AA1-82BD-F63DB431E1D7}"/>
                </a:ext>
              </a:extLst>
            </p:cNvPr>
            <p:cNvSpPr/>
            <p:nvPr/>
          </p:nvSpPr>
          <p:spPr>
            <a:xfrm>
              <a:off x="7235593" y="4924134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經管組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A21C9C2-8E0E-484C-BFEC-DFCFF5AF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5165" y="2068444"/>
              <a:ext cx="2764867" cy="276486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5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9" grpId="0" animBg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</TotalTime>
  <Words>641</Words>
  <Application>Microsoft Office PowerPoint</Application>
  <PresentationFormat>寬螢幕</PresentationFormat>
  <Paragraphs>137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標楷體</vt:lpstr>
      <vt:lpstr>Arial</vt:lpstr>
      <vt:lpstr>Trebuchet MS</vt:lpstr>
      <vt:lpstr>Wingdings 3</vt:lpstr>
      <vt:lpstr>多面向</vt:lpstr>
      <vt:lpstr>【單位財物經管人】 初盤作業說明</vt:lpstr>
      <vt:lpstr>我是【單位財物經管人】 收到自主盤點Mail通知我該怎麼做？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92</cp:revision>
  <dcterms:created xsi:type="dcterms:W3CDTF">2022-03-14T04:24:20Z</dcterms:created>
  <dcterms:modified xsi:type="dcterms:W3CDTF">2024-03-04T07:16:04Z</dcterms:modified>
</cp:coreProperties>
</file>